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17"/>
  </p:notesMasterIdLst>
  <p:handoutMasterIdLst>
    <p:handoutMasterId r:id="rId118"/>
  </p:handoutMasterIdLst>
  <p:sldIdLst>
    <p:sldId id="416" r:id="rId2"/>
    <p:sldId id="417" r:id="rId3"/>
    <p:sldId id="524" r:id="rId4"/>
    <p:sldId id="525" r:id="rId5"/>
    <p:sldId id="420" r:id="rId6"/>
    <p:sldId id="460" r:id="rId7"/>
    <p:sldId id="423" r:id="rId8"/>
    <p:sldId id="421" r:id="rId9"/>
    <p:sldId id="422" r:id="rId10"/>
    <p:sldId id="424" r:id="rId11"/>
    <p:sldId id="425" r:id="rId12"/>
    <p:sldId id="426" r:id="rId13"/>
    <p:sldId id="427" r:id="rId14"/>
    <p:sldId id="548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57" r:id="rId28"/>
    <p:sldId id="440" r:id="rId29"/>
    <p:sldId id="441" r:id="rId30"/>
    <p:sldId id="442" r:id="rId31"/>
    <p:sldId id="443" r:id="rId32"/>
    <p:sldId id="526" r:id="rId33"/>
    <p:sldId id="445" r:id="rId34"/>
    <p:sldId id="446" r:id="rId35"/>
    <p:sldId id="447" r:id="rId36"/>
    <p:sldId id="448" r:id="rId37"/>
    <p:sldId id="449" r:id="rId38"/>
    <p:sldId id="450" r:id="rId39"/>
    <p:sldId id="451" r:id="rId40"/>
    <p:sldId id="452" r:id="rId41"/>
    <p:sldId id="527" r:id="rId42"/>
    <p:sldId id="453" r:id="rId43"/>
    <p:sldId id="454" r:id="rId44"/>
    <p:sldId id="458" r:id="rId45"/>
    <p:sldId id="459" r:id="rId46"/>
    <p:sldId id="340" r:id="rId47"/>
    <p:sldId id="508" r:id="rId48"/>
    <p:sldId id="521" r:id="rId49"/>
    <p:sldId id="512" r:id="rId50"/>
    <p:sldId id="511" r:id="rId51"/>
    <p:sldId id="513" r:id="rId52"/>
    <p:sldId id="517" r:id="rId53"/>
    <p:sldId id="518" r:id="rId54"/>
    <p:sldId id="515" r:id="rId55"/>
    <p:sldId id="516" r:id="rId56"/>
    <p:sldId id="519" r:id="rId57"/>
    <p:sldId id="523" r:id="rId58"/>
    <p:sldId id="477" r:id="rId59"/>
    <p:sldId id="478" r:id="rId60"/>
    <p:sldId id="476" r:id="rId61"/>
    <p:sldId id="479" r:id="rId62"/>
    <p:sldId id="493" r:id="rId63"/>
    <p:sldId id="495" r:id="rId64"/>
    <p:sldId id="496" r:id="rId65"/>
    <p:sldId id="497" r:id="rId66"/>
    <p:sldId id="498" r:id="rId67"/>
    <p:sldId id="499" r:id="rId68"/>
    <p:sldId id="500" r:id="rId69"/>
    <p:sldId id="486" r:id="rId70"/>
    <p:sldId id="414" r:id="rId71"/>
    <p:sldId id="455" r:id="rId72"/>
    <p:sldId id="528" r:id="rId73"/>
    <p:sldId id="549" r:id="rId74"/>
    <p:sldId id="550" r:id="rId75"/>
    <p:sldId id="551" r:id="rId76"/>
    <p:sldId id="494" r:id="rId77"/>
    <p:sldId id="529" r:id="rId78"/>
    <p:sldId id="415" r:id="rId79"/>
    <p:sldId id="375" r:id="rId80"/>
    <p:sldId id="366" r:id="rId81"/>
    <p:sldId id="373" r:id="rId82"/>
    <p:sldId id="487" r:id="rId83"/>
    <p:sldId id="483" r:id="rId84"/>
    <p:sldId id="484" r:id="rId85"/>
    <p:sldId id="485" r:id="rId86"/>
    <p:sldId id="488" r:id="rId87"/>
    <p:sldId id="463" r:id="rId88"/>
    <p:sldId id="489" r:id="rId89"/>
    <p:sldId id="397" r:id="rId90"/>
    <p:sldId id="398" r:id="rId91"/>
    <p:sldId id="399" r:id="rId92"/>
    <p:sldId id="400" r:id="rId93"/>
    <p:sldId id="401" r:id="rId94"/>
    <p:sldId id="402" r:id="rId95"/>
    <p:sldId id="403" r:id="rId96"/>
    <p:sldId id="404" r:id="rId97"/>
    <p:sldId id="405" r:id="rId98"/>
    <p:sldId id="406" r:id="rId99"/>
    <p:sldId id="321" r:id="rId100"/>
    <p:sldId id="490" r:id="rId101"/>
    <p:sldId id="491" r:id="rId102"/>
    <p:sldId id="492" r:id="rId103"/>
    <p:sldId id="530" r:id="rId104"/>
    <p:sldId id="531" r:id="rId105"/>
    <p:sldId id="532" r:id="rId106"/>
    <p:sldId id="533" r:id="rId107"/>
    <p:sldId id="534" r:id="rId108"/>
    <p:sldId id="535" r:id="rId109"/>
    <p:sldId id="536" r:id="rId110"/>
    <p:sldId id="537" r:id="rId111"/>
    <p:sldId id="546" r:id="rId112"/>
    <p:sldId id="538" r:id="rId113"/>
    <p:sldId id="539" r:id="rId114"/>
    <p:sldId id="547" r:id="rId115"/>
    <p:sldId id="520" r:id="rId116"/>
  </p:sldIdLst>
  <p:sldSz cx="9144000" cy="6858000" type="screen4x3"/>
  <p:notesSz cx="6815138" cy="994727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640"/>
    <a:srgbClr val="EEEEEE"/>
    <a:srgbClr val="FFFF00"/>
    <a:srgbClr val="DB2525"/>
    <a:srgbClr val="007A34"/>
    <a:srgbClr val="DAD9D8"/>
    <a:srgbClr val="00642B"/>
    <a:srgbClr val="C2202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94770" autoAdjust="0"/>
  </p:normalViewPr>
  <p:slideViewPr>
    <p:cSldViewPr showGuides="1">
      <p:cViewPr varScale="1">
        <p:scale>
          <a:sx n="105" d="100"/>
          <a:sy n="105" d="100"/>
        </p:scale>
        <p:origin x="-19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28248"/>
    </p:cViewPr>
  </p:sorterViewPr>
  <p:notesViewPr>
    <p:cSldViewPr showGuides="1">
      <p:cViewPr varScale="1">
        <p:scale>
          <a:sx n="71" d="100"/>
          <a:sy n="71" d="100"/>
        </p:scale>
        <p:origin x="-2232" y="-114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22"/>
            <a:ext cx="2954018" cy="49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b" anchorCtr="0" compatLnSpc="1">
            <a:prstTxWarp prst="textNoShape">
              <a:avLst/>
            </a:prstTxWarp>
          </a:bodyPr>
          <a:lstStyle>
            <a:lvl1pPr defTabSz="924226" eaLnBrk="1" hangingPunct="1">
              <a:defRPr sz="1200"/>
            </a:lvl1pPr>
          </a:lstStyle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537" y="9447222"/>
            <a:ext cx="2954018" cy="49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b" anchorCtr="0" compatLnSpc="1">
            <a:prstTxWarp prst="textNoShape">
              <a:avLst/>
            </a:prstTxWarp>
          </a:bodyPr>
          <a:lstStyle>
            <a:lvl1pPr algn="r" defTabSz="924226" eaLnBrk="1" hangingPunct="1">
              <a:defRPr sz="1200"/>
            </a:lvl1pPr>
          </a:lstStyle>
          <a:p>
            <a:fld id="{3B57C8B5-1E3E-4D35-BFA4-149A220C03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124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54018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t" anchorCtr="0" compatLnSpc="1">
            <a:prstTxWarp prst="textNoShape">
              <a:avLst/>
            </a:prstTxWarp>
          </a:bodyPr>
          <a:lstStyle>
            <a:lvl1pPr defTabSz="924226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537" y="1"/>
            <a:ext cx="2954018" cy="4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t" anchorCtr="0" compatLnSpc="1">
            <a:prstTxWarp prst="textNoShape">
              <a:avLst/>
            </a:prstTxWarp>
          </a:bodyPr>
          <a:lstStyle>
            <a:lvl1pPr algn="r" defTabSz="924226" eaLnBrk="1" hangingPunct="1">
              <a:defRPr sz="1200"/>
            </a:lvl1pPr>
          </a:lstStyle>
          <a:p>
            <a:fld id="{71B99E20-F2DB-45E0-B093-1F1333C839E5}" type="datetime1">
              <a:rPr lang="cs-CZ" smtClean="0"/>
              <a:t>17.10.2018</a:t>
            </a:fld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3638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2" y="4725193"/>
            <a:ext cx="5453694" cy="447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22"/>
            <a:ext cx="2954018" cy="49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b" anchorCtr="0" compatLnSpc="1">
            <a:prstTxWarp prst="textNoShape">
              <a:avLst/>
            </a:prstTxWarp>
          </a:bodyPr>
          <a:lstStyle>
            <a:lvl1pPr defTabSz="924226" eaLnBrk="1" hangingPunct="1">
              <a:defRPr sz="1200"/>
            </a:lvl1pPr>
          </a:lstStyle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537" y="9447222"/>
            <a:ext cx="2954018" cy="49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60" tIns="46180" rIns="92360" bIns="46180" numCol="1" anchor="b" anchorCtr="0" compatLnSpc="1">
            <a:prstTxWarp prst="textNoShape">
              <a:avLst/>
            </a:prstTxWarp>
          </a:bodyPr>
          <a:lstStyle>
            <a:lvl1pPr algn="r" defTabSz="924226" eaLnBrk="1" hangingPunct="1">
              <a:defRPr sz="1200"/>
            </a:lvl1pPr>
          </a:lstStyle>
          <a:p>
            <a:fld id="{B11044BC-4EF7-4E88-8258-E4F0B8CA7B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178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73638" cy="3730625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49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8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98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77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7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40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7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3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78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9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7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8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58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71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0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99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5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68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1FF2D-D22D-4002-AB4A-309742E3EBB3}" type="slidenum">
              <a:rPr lang="en-US"/>
              <a:pPr/>
              <a:t>27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8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8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0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39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7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53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26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7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6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635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98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713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72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990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981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47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866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9DB15-7F10-4ED4-A192-666845A86B3A}" type="slidenum">
              <a:rPr lang="en-US"/>
              <a:pPr/>
              <a:t>44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9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46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47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48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49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497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50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51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52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53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54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55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56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E558-23D1-444C-926D-180AEBC51F89}" type="slidenum">
              <a:rPr lang="en-US"/>
              <a:pPr/>
              <a:t>57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CAAAC-A3D3-4F4A-A89F-308B1A644B50}" type="slidenum">
              <a:rPr lang="en-US"/>
              <a:pPr/>
              <a:t>70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CAAAC-A3D3-4F4A-A89F-308B1A644B50}" type="slidenum">
              <a:rPr lang="en-US"/>
              <a:pPr/>
              <a:t>71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35A4D5-D6BC-4F2B-8A67-198DC744C430}" type="slidenum">
              <a:rPr lang="en-US"/>
              <a:pPr/>
              <a:t>6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DD60-851A-4BAD-8037-0550E27779E4}" type="slidenum">
              <a:rPr lang="en-US"/>
              <a:pPr/>
              <a:t>72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DD60-851A-4BAD-8037-0550E27779E4}" type="slidenum">
              <a:rPr lang="en-US"/>
              <a:pPr/>
              <a:t>73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DD60-851A-4BAD-8037-0550E27779E4}" type="slidenum">
              <a:rPr lang="en-US"/>
              <a:pPr/>
              <a:t>74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DD60-851A-4BAD-8037-0550E27779E4}" type="slidenum">
              <a:rPr lang="en-US"/>
              <a:pPr/>
              <a:t>75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5DD60-851A-4BAD-8037-0550E27779E4}" type="slidenum">
              <a:rPr lang="en-US"/>
              <a:pPr/>
              <a:t>77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5DA07-B7BA-494D-97A0-07EC37651649}" type="slidenum">
              <a:rPr lang="en-US"/>
              <a:pPr/>
              <a:t>78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5A998-F28E-4D24-B96B-BFF1DB730932}" type="slidenum">
              <a:rPr lang="en-US"/>
              <a:pPr/>
              <a:t>79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030CB-810B-40FC-B353-5174DC610234}" type="slidenum">
              <a:rPr lang="en-US"/>
              <a:pPr/>
              <a:t>80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719EA-6C55-42D6-802C-1D5EF86AC264}" type="slidenum">
              <a:rPr lang="en-US"/>
              <a:pPr/>
              <a:t>81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AE2DE-8BF8-41EB-B232-6260B630DCB5}" type="slidenum">
              <a:rPr lang="en-US"/>
              <a:pPr/>
              <a:t>82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012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86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3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339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440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41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232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061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881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274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7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23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862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666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99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100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101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102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8292-EEB1-4271-AC16-64EB62719188}" type="slidenum">
              <a:rPr lang="en-US"/>
              <a:pPr/>
              <a:t>103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90660-3362-4D0F-89A4-69D4D21AF958}" type="slidenum">
              <a:rPr lang="en-US"/>
              <a:pPr/>
              <a:t>104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105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106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1044BC-4EF7-4E88-8258-E4F0B8CA7B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92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107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108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109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110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111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112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113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D99F0A-981E-4DEF-BF62-457C5AB51A16}" type="slidenum">
              <a:rPr lang="en-US"/>
              <a:pPr/>
              <a:t>114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73638" cy="3730625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VAPIS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2159001"/>
            <a:ext cx="7918451" cy="982663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de-DE" noProof="0" smtClean="0"/>
              <a:t>Mastertitelformat bearbeiten</a:t>
            </a:r>
            <a:endParaRPr lang="cs-CZ" noProof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6" y="3238500"/>
            <a:ext cx="7916863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Master-Untertitelformat bearbeiten</a:t>
            </a:r>
            <a:endParaRPr lang="cs-CZ" noProof="0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358775"/>
            <a:ext cx="287339" cy="287338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032875" y="0"/>
            <a:ext cx="107951" cy="6858000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0248" name="Picture 8" descr="VAPIS_CMYK"/>
          <p:cNvPicPr>
            <a:picLocks noChangeAspect="1" noChangeArrowheads="1"/>
          </p:cNvPicPr>
          <p:nvPr userDrawn="1"/>
        </p:nvPicPr>
        <p:blipFill>
          <a:blip r:embed="rId2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9901" y="1152525"/>
            <a:ext cx="4025900" cy="4960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152525"/>
            <a:ext cx="4027488" cy="4960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49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69901" y="358776"/>
            <a:ext cx="8097839" cy="631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9901" y="1152526"/>
            <a:ext cx="4025900" cy="24034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152526"/>
            <a:ext cx="4027488" cy="24034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9901" y="3708401"/>
            <a:ext cx="4025900" cy="24050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708401"/>
            <a:ext cx="4027488" cy="24050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62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9901" y="358776"/>
            <a:ext cx="8097839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1" y="1152525"/>
            <a:ext cx="8205788" cy="496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358775"/>
            <a:ext cx="287339" cy="287338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9036050" y="0"/>
            <a:ext cx="107951" cy="6858000"/>
          </a:xfrm>
          <a:prstGeom prst="rect">
            <a:avLst/>
          </a:prstGeom>
          <a:solidFill>
            <a:srgbClr val="0082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9225" name="Picture 9" descr="VAPIS_CMYK"/>
          <p:cNvPicPr>
            <a:picLocks noChangeAspect="1" noChangeArrowheads="1"/>
          </p:cNvPicPr>
          <p:nvPr userDrawn="1"/>
        </p:nvPicPr>
        <p:blipFill>
          <a:blip r:embed="rId5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724" y="6334126"/>
            <a:ext cx="2965451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b="1"/>
            </a:lvl1pPr>
          </a:lstStyle>
          <a:p>
            <a:r>
              <a:rPr lang="cs-CZ"/>
              <a:t>Stránka</a:t>
            </a:r>
            <a:r>
              <a:rPr lang="en-GB"/>
              <a:t> </a:t>
            </a:r>
            <a:fld id="{4F22F3BE-4C4E-4966-9BE1-B2DEDF28AA7C}" type="slidenum">
              <a:rPr lang="en-GB"/>
              <a:pPr/>
              <a:t>‹#›</a:t>
            </a:fld>
            <a:r>
              <a:rPr lang="en-GB" b="0"/>
              <a:t> - </a:t>
            </a:r>
            <a:r>
              <a:rPr lang="cs-CZ" b="0"/>
              <a:t>27.03.2013</a:t>
            </a:r>
          </a:p>
          <a:p>
            <a:r>
              <a:rPr lang="cs-CZ" b="0"/>
              <a:t>Vápenopískový zdící systém VAPIS QUADRO – Ing. Jiří Kux</a:t>
            </a:r>
            <a:endParaRPr lang="de-DE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64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823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8238"/>
        </a:buClr>
        <a:buSzPct val="85000"/>
        <a:buFont typeface="Wingdings" pitchFamily="2" charset="2"/>
        <a:buChar char="n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-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3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10" Type="http://schemas.openxmlformats.org/officeDocument/2006/relationships/image" Target="../media/image3.jpg"/><Relationship Id="rId4" Type="http://schemas.openxmlformats.org/officeDocument/2006/relationships/image" Target="../media/image28.png"/><Relationship Id="rId9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alksandstein.cz/" TargetMode="External"/><Relationship Id="rId13" Type="http://schemas.openxmlformats.org/officeDocument/2006/relationships/image" Target="../media/image68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hyperlink" Target="http://www.ks-quadro.de/" TargetMode="External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0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0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jp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7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6300789" y="6140242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0" name="Picture 12" descr="01 QUADRO_E_SKupina_2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72808" cy="4959118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00" y="1340767"/>
            <a:ext cx="7200900" cy="792089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cs-CZ" sz="3600" dirty="0" smtClean="0">
                <a:solidFill>
                  <a:schemeClr val="accent4"/>
                </a:solidFill>
              </a:rPr>
              <a:t>Koordinuj.cz</a:t>
            </a:r>
            <a:endParaRPr lang="cs-CZ" sz="4400" dirty="0" smtClean="0">
              <a:solidFill>
                <a:schemeClr val="accent4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71500" y="2276871"/>
            <a:ext cx="7200900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cs-CZ" sz="36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Aréna Technologie staveb </a:t>
            </a:r>
            <a:endParaRPr lang="cs-CZ" sz="3600" dirty="0" smtClean="0">
              <a:solidFill>
                <a:schemeClr val="accent4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cs-CZ" sz="36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FS VUT Brno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99592" y="4000347"/>
            <a:ext cx="7272808" cy="7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cs-CZ" sz="4000" dirty="0"/>
              <a:t>Vápenopískové zdicí prvky</a:t>
            </a:r>
            <a:endParaRPr lang="cs-CZ" sz="48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467544" y="6315997"/>
            <a:ext cx="5598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b="1" dirty="0" smtClean="0"/>
              <a:t>Ing</a:t>
            </a:r>
            <a:r>
              <a:rPr lang="cs-CZ" sz="1200" b="1" dirty="0"/>
              <a:t>. Jiří Kux</a:t>
            </a:r>
          </a:p>
          <a:p>
            <a:pPr eaLnBrk="1" hangingPunct="1">
              <a:defRPr/>
            </a:pPr>
            <a:r>
              <a:rPr lang="cs-CZ" sz="1100" i="1" dirty="0" smtClean="0"/>
              <a:t>Koordinuj.cz / Aréna VUT Brno / </a:t>
            </a:r>
            <a:r>
              <a:rPr lang="cs-CZ" sz="1100" i="1" dirty="0" smtClean="0"/>
              <a:t>Technologie </a:t>
            </a:r>
            <a:r>
              <a:rPr lang="cs-CZ" sz="1100" i="1" dirty="0" smtClean="0"/>
              <a:t>staveb / 15.11.2018</a:t>
            </a:r>
            <a:endParaRPr lang="cs-CZ" sz="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286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sz="2400" dirty="0" smtClean="0"/>
              <a:t>Filozofie materiálu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719137" y="2564100"/>
            <a:ext cx="21426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54250">
              <a:lnSpc>
                <a:spcPct val="125000"/>
              </a:lnSpc>
              <a:spcBef>
                <a:spcPct val="35000"/>
              </a:spcBef>
            </a:pPr>
            <a:r>
              <a:rPr lang="cs-CZ" b="1" dirty="0" smtClean="0"/>
              <a:t>Jak je to možné?</a:t>
            </a:r>
            <a:endParaRPr lang="cs-CZ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63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971600" y="5684838"/>
            <a:ext cx="5832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Nízkoenergetický bytový dům Beroun</a:t>
            </a:r>
            <a:endParaRPr lang="en-US" dirty="0"/>
          </a:p>
        </p:txBody>
      </p:sp>
      <p:pic>
        <p:nvPicPr>
          <p:cNvPr id="3074" name="Picture 2" descr="C:\Users\JKux\Documents\AA-Kux\A - VAPIS\Fotky\10-08-18 Bytovka Beroun - Kostalkova\WP_20140210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9936"/>
            <a:ext cx="792894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13606"/>
            <a:ext cx="8097839" cy="406400"/>
          </a:xfrm>
        </p:spPr>
        <p:txBody>
          <a:bodyPr/>
          <a:lstStyle/>
          <a:p>
            <a:r>
              <a:rPr lang="cs-CZ" dirty="0"/>
              <a:t>BD Beroun, stav:  </a:t>
            </a:r>
            <a:r>
              <a:rPr lang="cs-CZ" dirty="0" smtClean="0"/>
              <a:t>hotovo</a:t>
            </a:r>
            <a:endParaRPr lang="cs-CZ" u="sng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98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971600" y="5684838"/>
            <a:ext cx="5832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Nízkoenergetický bytový dům Beroun</a:t>
            </a:r>
            <a:endParaRPr lang="en-US" dirty="0"/>
          </a:p>
        </p:txBody>
      </p:sp>
      <p:pic>
        <p:nvPicPr>
          <p:cNvPr id="4098" name="Picture 2" descr="C:\Users\JKux\Documents\AA-Kux\A - VAPIS\Fotky\10-08-18 Bytovka Beroun - Kostalkova\WP_20140210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4" y="1268760"/>
            <a:ext cx="7600990" cy="42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13606"/>
            <a:ext cx="8097839" cy="406400"/>
          </a:xfrm>
        </p:spPr>
        <p:txBody>
          <a:bodyPr/>
          <a:lstStyle/>
          <a:p>
            <a:r>
              <a:rPr lang="cs-CZ" dirty="0"/>
              <a:t>BD Beroun, stav:  </a:t>
            </a:r>
            <a:r>
              <a:rPr lang="cs-CZ" dirty="0" smtClean="0"/>
              <a:t>hotovo</a:t>
            </a:r>
            <a:endParaRPr lang="cs-CZ" u="sng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0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971600" y="5684838"/>
            <a:ext cx="5832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Nízkoenergetický bytový dům Beroun</a:t>
            </a:r>
            <a:endParaRPr lang="en-US" dirty="0"/>
          </a:p>
        </p:txBody>
      </p:sp>
      <p:pic>
        <p:nvPicPr>
          <p:cNvPr id="5122" name="Picture 2" descr="C:\Users\JKux\Documents\AA-Kux\A - VAPIS\Fotky\10-08-18 Bytovka Beroun - Kostalkova\WP_20140210_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55" y="1412776"/>
            <a:ext cx="703374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13606"/>
            <a:ext cx="8097839" cy="406400"/>
          </a:xfrm>
        </p:spPr>
        <p:txBody>
          <a:bodyPr/>
          <a:lstStyle/>
          <a:p>
            <a:r>
              <a:rPr lang="cs-CZ" dirty="0"/>
              <a:t>BD Beroun, stav:  </a:t>
            </a:r>
            <a:r>
              <a:rPr lang="cs-CZ" dirty="0" smtClean="0"/>
              <a:t>hotovo</a:t>
            </a:r>
            <a:endParaRPr lang="cs-CZ" u="sng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0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352103" y="3356992"/>
            <a:ext cx="367240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/>
              <a:t>Nízkoenergetický bytový dům Beroun</a:t>
            </a:r>
            <a:endParaRPr lang="en-US" sz="1800" i="1" dirty="0"/>
          </a:p>
        </p:txBody>
      </p:sp>
      <p:pic>
        <p:nvPicPr>
          <p:cNvPr id="4098" name="Picture 2" descr="C:\Users\JKux\Documents\AA-Kux\A - VAPIS\Fotky repre\2013 - PROFI stavby v CZ\BD Beroun Košťálkova\_MG_9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50964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788024" y="2741315"/>
            <a:ext cx="37247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/>
              <a:t>Developerský komplex 27 </a:t>
            </a:r>
            <a:r>
              <a:rPr lang="cs-CZ" sz="1800" i="1" dirty="0" smtClean="0"/>
              <a:t/>
            </a:r>
            <a:br>
              <a:rPr lang="cs-CZ" sz="1800" i="1" dirty="0" smtClean="0"/>
            </a:br>
            <a:r>
              <a:rPr lang="cs-CZ" sz="1800" i="1" dirty="0" smtClean="0"/>
              <a:t>nízkoenergetických </a:t>
            </a:r>
            <a:r>
              <a:rPr lang="cs-CZ" sz="1800" i="1" dirty="0"/>
              <a:t>domů </a:t>
            </a:r>
            <a:r>
              <a:rPr lang="cs-CZ" sz="1800" i="1" dirty="0" smtClean="0"/>
              <a:t/>
            </a:r>
            <a:br>
              <a:rPr lang="cs-CZ" sz="1800" i="1" dirty="0" smtClean="0"/>
            </a:br>
            <a:r>
              <a:rPr lang="cs-CZ" sz="1800" i="1" dirty="0" smtClean="0"/>
              <a:t>Nový </a:t>
            </a:r>
            <a:r>
              <a:rPr lang="cs-CZ" sz="1800" i="1" dirty="0"/>
              <a:t>Sedlec</a:t>
            </a:r>
            <a:endParaRPr lang="en-US" sz="1800" i="1" dirty="0"/>
          </a:p>
        </p:txBody>
      </p:sp>
      <p:pic>
        <p:nvPicPr>
          <p:cNvPr id="9" name="Picture 2" descr="C:\Users\JKux\Documents\AA-Kux\A - VAPIS\Cenik\0-ab 010114\fotky\Novy Sedlec_MG_6749-vyre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22" y="1124744"/>
            <a:ext cx="3960000" cy="15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Kux\Documents\AA-Kux\A - VAPIS\Cenik\0-ab 010114\fotky\Pod Altanem_MG_6699-vyře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52" y="3717032"/>
            <a:ext cx="3197463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6875" y="5334307"/>
            <a:ext cx="2876341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/>
              <a:t>Pasivní bytový dům </a:t>
            </a:r>
            <a:r>
              <a:rPr lang="cs-CZ" sz="1800" i="1" dirty="0" smtClean="0"/>
              <a:t>            „</a:t>
            </a:r>
            <a:r>
              <a:rPr lang="cs-CZ" sz="1800" i="1" dirty="0"/>
              <a:t>Vila pod Altánem“ </a:t>
            </a:r>
            <a:r>
              <a:rPr lang="cs-CZ" sz="1800" i="1" dirty="0" smtClean="0"/>
              <a:t/>
            </a:r>
            <a:br>
              <a:rPr lang="cs-CZ" sz="1800" i="1" dirty="0" smtClean="0"/>
            </a:br>
            <a:r>
              <a:rPr lang="cs-CZ" sz="1800" i="1" dirty="0" smtClean="0"/>
              <a:t>Praha </a:t>
            </a:r>
            <a:r>
              <a:rPr lang="cs-CZ" sz="1800" i="1" dirty="0"/>
              <a:t>– </a:t>
            </a:r>
            <a:r>
              <a:rPr lang="cs-CZ" sz="1800" i="1" dirty="0" smtClean="0"/>
              <a:t>Strašnice</a:t>
            </a:r>
            <a:endParaRPr lang="en-US" sz="1800" i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4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30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3766592" y="1116033"/>
            <a:ext cx="3829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/>
              <a:t>Developerský</a:t>
            </a:r>
            <a:r>
              <a:rPr lang="cs-CZ" sz="2000" i="1" dirty="0"/>
              <a:t> komplex bytových </a:t>
            </a:r>
            <a:r>
              <a:rPr lang="cs-CZ" sz="2000" i="1" dirty="0" smtClean="0"/>
              <a:t>domů „Zahrada</a:t>
            </a:r>
            <a:r>
              <a:rPr lang="cs-CZ" sz="2000" i="1" dirty="0"/>
              <a:t>“ Lysá </a:t>
            </a:r>
            <a:r>
              <a:rPr lang="cs-CZ" sz="2000" i="1" dirty="0" smtClean="0"/>
              <a:t>n. Labem</a:t>
            </a:r>
            <a:endParaRPr lang="en-US" sz="2000" i="1" dirty="0"/>
          </a:p>
        </p:txBody>
      </p:sp>
      <p:pic>
        <p:nvPicPr>
          <p:cNvPr id="6146" name="Picture 2" descr="C:\Users\JKux\Documents\AA-Kux\A - VAPIS\Cenik\0-ab 010114\fotky\Zahrada Lysá_MG_6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23967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Kux\Documents\AA-Kux\A - VAPIS\Cenik\0-ab 010114\fotky\Horni Pocernice_MG_6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99" y="2060848"/>
            <a:ext cx="3310634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2040" y="4346054"/>
            <a:ext cx="3581501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/>
              <a:t>Komplex nízkoenergetických </a:t>
            </a:r>
            <a:endParaRPr lang="cs-CZ" sz="1800" i="1" dirty="0" smtClean="0"/>
          </a:p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bytových domů</a:t>
            </a:r>
            <a:br>
              <a:rPr lang="cs-CZ" sz="1800" i="1" dirty="0" smtClean="0"/>
            </a:br>
            <a:r>
              <a:rPr lang="cs-CZ" sz="1800" i="1" dirty="0" smtClean="0"/>
              <a:t> </a:t>
            </a:r>
            <a:r>
              <a:rPr lang="cs-CZ" sz="1800" i="1" dirty="0"/>
              <a:t>Praha – </a:t>
            </a:r>
            <a:r>
              <a:rPr lang="cs-CZ" sz="1800" i="1" dirty="0" smtClean="0"/>
              <a:t>Horní </a:t>
            </a:r>
            <a:r>
              <a:rPr lang="cs-CZ" sz="1800" i="1" dirty="0"/>
              <a:t>Počernice</a:t>
            </a:r>
            <a:endParaRPr lang="en-US" sz="1800" i="1" dirty="0"/>
          </a:p>
        </p:txBody>
      </p:sp>
      <p:pic>
        <p:nvPicPr>
          <p:cNvPr id="10" name="Picture 2" descr="C:\Users\JKux\Documents\AA-Kux\A - VAPIS\Cenik\0-ab 010114\fotky\Uhříněves_MG_6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53288"/>
            <a:ext cx="3401659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273574" y="5661248"/>
            <a:ext cx="4114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i="1" dirty="0" smtClean="0"/>
              <a:t>Nízkoenergetický</a:t>
            </a:r>
            <a:r>
              <a:rPr lang="cs-CZ" i="1" dirty="0" smtClean="0"/>
              <a:t> bytový dům Uhříněves</a:t>
            </a:r>
            <a:endParaRPr lang="en-US" i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4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048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657535" y="980728"/>
            <a:ext cx="4562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1800" i="1" dirty="0" smtClean="0"/>
              <a:t>Vila Augustus  Praha - Strašnice</a:t>
            </a:r>
            <a:endParaRPr lang="en-US" sz="1800" i="1" dirty="0"/>
          </a:p>
        </p:txBody>
      </p:sp>
      <p:pic>
        <p:nvPicPr>
          <p:cNvPr id="10242" name="Picture 2" descr="C:\Users\JKux\Documents\AA-Kux\A - VAPIS\Fotky repre\2013 - PROFI stavby v CZ\Augustus - JRD\_MG_6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50964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Kux\Documents\AA-Kux\A - VAPIS\Fotky repre\2013 - PROFI stavby v CZ\BD Prosek I_etapa - FINEP\_MG_9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3617637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4427820"/>
            <a:ext cx="3960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i="1" dirty="0" smtClean="0"/>
              <a:t>Obytný dům Praha - Prosek</a:t>
            </a:r>
            <a:endParaRPr lang="en-US" sz="1800" i="1" dirty="0"/>
          </a:p>
        </p:txBody>
      </p:sp>
      <p:pic>
        <p:nvPicPr>
          <p:cNvPr id="10" name="Picture 2" descr="C:\Users\JKux\Documents\AA-Kux\A - VAPIS\Fotky repre\2013 - PROFI stavby v CZ\BD Štěrboholy\_MG_9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94" y="3645296"/>
            <a:ext cx="3671631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8494" y="5749648"/>
            <a:ext cx="3672408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dům Praha – Štěrboholy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4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74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242998" y="4621661"/>
            <a:ext cx="342294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soubor </a:t>
            </a:r>
            <a:br>
              <a:rPr lang="cs-CZ" sz="1800" i="1" dirty="0" smtClean="0"/>
            </a:br>
            <a:r>
              <a:rPr lang="cs-CZ" sz="1800" i="1" dirty="0" smtClean="0"/>
              <a:t>Za Panskou Stodolou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716016" y="1124744"/>
            <a:ext cx="3240360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Bytový dům Mariánské Lázně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pic>
        <p:nvPicPr>
          <p:cNvPr id="3074" name="Picture 2" descr="C:\Users\JKux\Documents\AA-Kux\A - VAPIS\Fotky repre\2013 - PROFI stavby v CZ\16 BD Marianské Lázně\AA WP_20160129_001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6" y="1041276"/>
            <a:ext cx="4044410" cy="22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Kux\Documents\AA-Kux\A - VAPIS\Fotky repre\2013 - PROFI stavby v CZ\13 ZA Panskou Stodolou Čakovice - Archide\_MG_6767 – kopie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86" y="2303092"/>
            <a:ext cx="3441170" cy="229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Kux\Documents\AA-Kux\A - VAPIS\Fotky repre\2013 - PROFI stavby v CZ\14 Ekocity Malešice JRD\_DSC4607 – kop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750968" cy="25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572000" y="5589240"/>
            <a:ext cx="3883022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soubor </a:t>
            </a:r>
            <a:r>
              <a:rPr lang="cs-CZ" sz="1800" i="1" dirty="0" err="1" smtClean="0"/>
              <a:t>Ecocity</a:t>
            </a:r>
            <a:r>
              <a:rPr lang="cs-CZ" sz="1800" i="1" dirty="0" smtClean="0"/>
              <a:t> Malešice</a:t>
            </a:r>
          </a:p>
        </p:txBody>
      </p:sp>
      <p:sp>
        <p:nvSpPr>
          <p:cNvPr id="12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12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1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168027" y="5563340"/>
            <a:ext cx="286035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Řadové rodinné domy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Štěrboholy</a:t>
            </a:r>
            <a:endParaRPr lang="en-US" sz="1800" i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45695" y="1412776"/>
            <a:ext cx="121248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areál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Park 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Hloubětín</a:t>
            </a:r>
            <a:endParaRPr lang="en-US" sz="1800" i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pic>
        <p:nvPicPr>
          <p:cNvPr id="4098" name="Picture 2" descr="C:\Users\JKux\Documents\AA-Kux\A - VAPIS\Fotky repre\2013 - PROFI stavby v CZ\14 ŘRD Štěrboholy I\_DSC4643 – 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4" y="3747962"/>
            <a:ext cx="4486932" cy="234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Kux\Documents\AA-Kux\A - VAPIS\Fotky repre\2013 - PROFI stavby v CZ\15 Park Hloubětín - jen C - Kux\WP_20150824_005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65" y="1196752"/>
            <a:ext cx="1916346" cy="35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Kux\Documents\AA-Kux\A - VAPIS\Fotky repre\2013 - PROFI stavby v CZ\15 Park Hloubětín - jen C - Kux\WP_20150824_002 –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9916"/>
            <a:ext cx="4794615" cy="24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302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467544" y="3808090"/>
            <a:ext cx="374441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areál Drahelčice </a:t>
            </a:r>
            <a:br>
              <a:rPr lang="cs-CZ" sz="1800" i="1" dirty="0" smtClean="0"/>
            </a:br>
            <a:r>
              <a:rPr lang="cs-CZ" sz="1800" i="1" dirty="0" smtClean="0"/>
              <a:t>řadové rodinné domy</a:t>
            </a:r>
            <a:endParaRPr lang="en-US" sz="18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5" y="1124744"/>
            <a:ext cx="37487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Kux\Documents\AA-Kux\A - VAPIS\Cenik\0-ab 010114\fotky\Drahelčice_MG_69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514379"/>
            <a:ext cx="388804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05908" y="5125717"/>
            <a:ext cx="381642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areál Drahelčice </a:t>
            </a:r>
            <a:br>
              <a:rPr lang="cs-CZ" sz="1800" i="1" dirty="0" smtClean="0"/>
            </a:br>
            <a:r>
              <a:rPr lang="cs-CZ" sz="1800" i="1" dirty="0" smtClean="0"/>
              <a:t>rodinné domy</a:t>
            </a:r>
            <a:endParaRPr lang="en-US" sz="1800" i="1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2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45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679922" y="4328840"/>
            <a:ext cx="293176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Kaufland Praha – Vypich</a:t>
            </a:r>
          </a:p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obchodní část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607641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8150"/>
            <a:ext cx="3628729" cy="16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39952" y="1052736"/>
            <a:ext cx="424847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Kaufland Praha – Vypich, centrála</a:t>
            </a:r>
            <a:br>
              <a:rPr lang="cs-CZ" sz="1800" i="1" dirty="0" smtClean="0"/>
            </a:br>
            <a:r>
              <a:rPr lang="cs-CZ" sz="1800" i="1" dirty="0" smtClean="0"/>
              <a:t>administrativní část</a:t>
            </a:r>
          </a:p>
        </p:txBody>
      </p:sp>
      <p:pic>
        <p:nvPicPr>
          <p:cNvPr id="10" name="Picture 2" descr="C:\Users\JKux\Documents\AA-Kux\A - VAPIS\Fotky repre\2013 - PROFI stavby v CZ\Hala Maxit Králův Dvůr\_MG_9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4" y="3285256"/>
            <a:ext cx="3995636" cy="26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572000" y="5733256"/>
            <a:ext cx="2952328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Hala </a:t>
            </a:r>
            <a:r>
              <a:rPr lang="cs-CZ" sz="1800" i="1" dirty="0" err="1" smtClean="0"/>
              <a:t>Maxit</a:t>
            </a:r>
            <a:r>
              <a:rPr lang="cs-CZ" sz="1800" i="1" dirty="0" smtClean="0"/>
              <a:t>, Králův Dvůr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109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39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Statika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3"/>
              <p:cNvSpPr>
                <a:spLocks noChangeArrowheads="1"/>
              </p:cNvSpPr>
              <p:nvPr/>
            </p:nvSpPr>
            <p:spPr bwMode="auto">
              <a:xfrm>
                <a:off x="719137" y="788926"/>
                <a:ext cx="7705725" cy="5545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254250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800" b="1" dirty="0" smtClean="0"/>
                  <a:t>Vápenopískové zdivo je enormně zatížitelné a umožňuje tak ze statického pohledu zdění obzvláště štíhlých nosných stěn.</a:t>
                </a:r>
              </a:p>
              <a:p>
                <a:pPr marL="254250">
                  <a:lnSpc>
                    <a:spcPct val="11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b="1" dirty="0" smtClean="0"/>
                  <a:t>ČSN EN 1996-1-1 – „</a:t>
                </a:r>
                <a:r>
                  <a:rPr lang="cs-CZ" b="1" dirty="0" err="1" smtClean="0"/>
                  <a:t>Eurocod</a:t>
                </a:r>
                <a:r>
                  <a:rPr lang="cs-CZ" b="1" dirty="0" smtClean="0"/>
                  <a:t> 6“ - </a:t>
                </a:r>
                <a:r>
                  <a:rPr lang="cs-CZ" dirty="0" smtClean="0"/>
                  <a:t>člení za účelem výpočtu pevnosti zdiva </a:t>
                </a:r>
                <a:br>
                  <a:rPr lang="cs-CZ" dirty="0" smtClean="0"/>
                </a:br>
                <a:r>
                  <a:rPr lang="cs-CZ" dirty="0" smtClean="0"/>
                  <a:t>v tlaku vápenopískové zdící prvky na dvě skupiny:</a:t>
                </a:r>
                <a:endParaRPr lang="cs-CZ" dirty="0"/>
              </a:p>
              <a:p>
                <a:pPr marL="900000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cs-CZ" b="1" dirty="0"/>
                  <a:t>bloky uložené do tenkovrstvé maltové spáry &gt; 0,5 mm  ≤ 3 mm  </a:t>
                </a:r>
              </a:p>
              <a:p>
                <a:pPr marL="900000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cs-CZ" sz="1200" dirty="0" smtClean="0"/>
                  <a:t>bloky </a:t>
                </a:r>
                <a:r>
                  <a:rPr lang="cs-CZ" sz="1200" dirty="0"/>
                  <a:t>uložené</a:t>
                </a:r>
                <a:r>
                  <a:rPr lang="cs-CZ" sz="1200" dirty="0" smtClean="0"/>
                  <a:t> do normální maltové spáry ≤ 15 mm</a:t>
                </a:r>
                <a:endParaRPr lang="cs-CZ" dirty="0" smtClean="0"/>
              </a:p>
              <a:p>
                <a:pPr marL="36000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b="1" dirty="0" smtClean="0"/>
                  <a:t>a</a:t>
                </a:r>
                <a:endParaRPr lang="cs-CZ" b="1" dirty="0"/>
              </a:p>
              <a:p>
                <a:pPr marL="900000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cs-CZ" b="1" dirty="0" smtClean="0"/>
                  <a:t>plné </a:t>
                </a:r>
                <a:r>
                  <a:rPr lang="cs-CZ" b="1" dirty="0"/>
                  <a:t>bloky </a:t>
                </a:r>
                <a:r>
                  <a:rPr lang="cs-CZ" dirty="0" smtClean="0"/>
                  <a:t>- </a:t>
                </a:r>
                <a:r>
                  <a:rPr lang="cs-CZ" dirty="0"/>
                  <a:t>podíl dutin ≤ 25% objemu </a:t>
                </a:r>
                <a:r>
                  <a:rPr lang="cs-CZ" dirty="0" smtClean="0"/>
                  <a:t>bloku 	          </a:t>
                </a:r>
                <a:r>
                  <a:rPr lang="cs-CZ" b="1" dirty="0" smtClean="0"/>
                  <a:t>= skupina </a:t>
                </a:r>
                <a:r>
                  <a:rPr lang="cs-CZ" b="1" dirty="0"/>
                  <a:t>1</a:t>
                </a:r>
              </a:p>
              <a:p>
                <a:pPr marL="900000" indent="-2857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cs-CZ" b="1" dirty="0" smtClean="0"/>
                  <a:t>duté </a:t>
                </a:r>
                <a:r>
                  <a:rPr lang="cs-CZ" b="1" dirty="0"/>
                  <a:t>bloky </a:t>
                </a:r>
                <a:r>
                  <a:rPr lang="cs-CZ" dirty="0"/>
                  <a:t>- podíl dutin &gt; 25 % a ≤ 55% objemu bloku  </a:t>
                </a:r>
                <a:r>
                  <a:rPr lang="cs-CZ" dirty="0" smtClean="0"/>
                  <a:t>  </a:t>
                </a:r>
                <a:r>
                  <a:rPr lang="cs-CZ" b="1" dirty="0" smtClean="0"/>
                  <a:t>= </a:t>
                </a:r>
                <a:r>
                  <a:rPr lang="cs-CZ" b="1" dirty="0"/>
                  <a:t>skupina 2</a:t>
                </a:r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b="1" dirty="0" smtClean="0"/>
              </a:p>
              <a:p>
                <a:pPr marL="2682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b="1" dirty="0"/>
                  <a:t>Pro výpočet pevnosti zdiva v tlaku </a:t>
                </a:r>
                <a14:m>
                  <m:oMath xmlns:m="http://schemas.openxmlformats.org/officeDocument/2006/math">
                    <m:r>
                      <a:rPr lang="cs-CZ" b="1" i="1" dirty="0">
                        <a:latin typeface="Cambria Math"/>
                      </a:rPr>
                      <m:t>𝒇</m:t>
                    </m:r>
                    <m:r>
                      <a:rPr lang="cs-CZ" b="1" i="1" baseline="-25000" dirty="0" err="1">
                        <a:latin typeface="Cambria Math"/>
                      </a:rPr>
                      <m:t>𝒌</m:t>
                    </m:r>
                    <m:r>
                      <a:rPr lang="cs-CZ" b="1" i="1" dirty="0">
                        <a:latin typeface="Cambria Math"/>
                      </a:rPr>
                      <m:t> [</m:t>
                    </m:r>
                    <m:r>
                      <a:rPr lang="cs-CZ" b="1" i="1" dirty="0">
                        <a:latin typeface="Cambria Math"/>
                      </a:rPr>
                      <m:t>𝑵</m:t>
                    </m:r>
                    <m:r>
                      <a:rPr lang="cs-CZ" b="1" i="1" dirty="0">
                        <a:latin typeface="Cambria Math"/>
                      </a:rPr>
                      <m:t>/</m:t>
                    </m:r>
                    <m:r>
                      <a:rPr lang="cs-CZ" b="1" i="1" dirty="0">
                        <a:latin typeface="Cambria Math"/>
                      </a:rPr>
                      <m:t>𝒎𝒎</m:t>
                    </m:r>
                    <m:r>
                      <a:rPr lang="cs-CZ" b="1" i="1" baseline="30000" dirty="0">
                        <a:latin typeface="Cambria Math"/>
                      </a:rPr>
                      <m:t>𝟐</m:t>
                    </m:r>
                    <m:r>
                      <a:rPr lang="cs-CZ" b="1" i="1" dirty="0">
                        <a:latin typeface="Cambria Math"/>
                      </a:rPr>
                      <m:t>] </m:t>
                    </m:r>
                  </m:oMath>
                </a14:m>
                <a:r>
                  <a:rPr lang="cs-CZ" b="1" dirty="0" smtClean="0"/>
                  <a:t>platí vzorec:</a:t>
                </a:r>
                <a:endParaRPr lang="cs-CZ" b="1" dirty="0"/>
              </a:p>
              <a:p>
                <a:pPr marL="268288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b="1" dirty="0" smtClean="0"/>
              </a:p>
              <a:p>
                <a:pPr marL="2682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1" i="1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cs-CZ" b="1" i="1">
                              <a:latin typeface="Cambria Math"/>
                            </a:rPr>
                            <m:t>𝒌</m:t>
                          </m:r>
                        </m:sub>
                      </m:sSub>
                      <m:r>
                        <a:rPr lang="cs-CZ" b="1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1" i="1">
                          <a:latin typeface="Cambria Math"/>
                          <a:ea typeface="Cambria Math"/>
                        </a:rPr>
                        <m:t>𝑲</m:t>
                      </m:r>
                      <m:r>
                        <a:rPr lang="cs-CZ" b="1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1" i="1">
                              <a:latin typeface="Cambria Math"/>
                              <a:ea typeface="Cambria Math"/>
                            </a:rPr>
                            <m:t>𝒇</m:t>
                          </m:r>
                          <m:r>
                            <a:rPr lang="cs-CZ" b="1" i="1" baseline="-25000">
                              <a:latin typeface="Cambria Math"/>
                              <a:ea typeface="Cambria Math"/>
                            </a:rPr>
                            <m:t>𝒃</m:t>
                          </m:r>
                        </m:e>
                        <m:sup>
                          <m:r>
                            <a:rPr lang="cs-CZ" b="1" i="1" smtClean="0">
                              <a:latin typeface="Cambria Math"/>
                              <a:ea typeface="Cambria Math"/>
                            </a:rPr>
                            <m:t>𝞪</m:t>
                          </m:r>
                        </m:sup>
                      </m:sSup>
                      <m:r>
                        <a:rPr lang="cs-CZ" b="1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1" i="1">
                              <a:latin typeface="Cambria Math"/>
                              <a:ea typeface="Cambria Math"/>
                            </a:rPr>
                            <m:t>𝒇</m:t>
                          </m:r>
                          <m:r>
                            <a:rPr lang="cs-CZ" b="1" i="1" baseline="-25000">
                              <a:latin typeface="Cambria Math"/>
                              <a:ea typeface="Cambria Math"/>
                            </a:rPr>
                            <m:t>𝒎</m:t>
                          </m:r>
                        </m:e>
                        <m:sup>
                          <m:r>
                            <a:rPr lang="cs-CZ" b="1" i="1" smtClean="0">
                              <a:latin typeface="Cambria Math"/>
                              <a:ea typeface="Cambria Math"/>
                            </a:rPr>
                            <m:t>𝞫</m:t>
                          </m:r>
                        </m:sup>
                      </m:sSup>
                    </m:oMath>
                  </m:oMathPara>
                </a14:m>
                <a:endParaRPr lang="cs-CZ" b="1" dirty="0">
                  <a:ea typeface="Cambria Math"/>
                </a:endParaRPr>
              </a:p>
              <a:p>
                <a:pPr marL="614250">
                  <a:lnSpc>
                    <a:spcPct val="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dirty="0" smtClean="0"/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dirty="0" smtClean="0"/>
                  <a:t>přičemž</a:t>
                </a:r>
                <a:r>
                  <a:rPr lang="cs-CZ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cs-CZ" dirty="0"/>
                  <a:t>  =   normalizovaná pevnost bloku v tlaku </a:t>
                </a:r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cs-CZ" dirty="0"/>
                  <a:t>  =  </a:t>
                </a:r>
                <a:r>
                  <a:rPr lang="cs-CZ" dirty="0" smtClean="0"/>
                  <a:t> třída </a:t>
                </a:r>
                <a:r>
                  <a:rPr lang="cs-CZ" dirty="0"/>
                  <a:t>pevnosti tlaku normální malty</a:t>
                </a:r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dirty="0" smtClean="0"/>
                  <a:t>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K</m:t>
                    </m:r>
                    <m:r>
                      <a:rPr lang="cs-CZ" b="0" i="0" smtClean="0"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cs-CZ" dirty="0">
                        <a:latin typeface="Cambria Math"/>
                        <a:ea typeface="Cambria Math"/>
                      </a:rPr>
                      <m:t>𝞪</m:t>
                    </m:r>
                    <m:r>
                      <m:rPr>
                        <m:nor/>
                      </m:rPr>
                      <a:rPr lang="cs-CZ" dirty="0">
                        <a:latin typeface="Cambria Math"/>
                        <a:ea typeface="Cambria Math"/>
                      </a:rPr>
                      <m:t>,</m:t>
                    </m:r>
                    <m:r>
                      <m:rPr>
                        <m:nor/>
                      </m:rPr>
                      <a:rPr lang="cs-CZ" dirty="0">
                        <a:latin typeface="Cambria Math"/>
                        <a:ea typeface="Cambria Math"/>
                      </a:rPr>
                      <m:t>𝞫</m:t>
                    </m:r>
                  </m:oMath>
                </a14:m>
                <a:r>
                  <a:rPr lang="cs-CZ" dirty="0" smtClean="0"/>
                  <a:t> =   konstanty</a:t>
                </a:r>
                <a:endParaRPr lang="cs-CZ" dirty="0"/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b="1" dirty="0"/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b="1" dirty="0" smtClean="0"/>
              </a:p>
            </p:txBody>
          </p:sp>
        </mc:Choice>
        <mc:Fallback xmlns="">
          <p:sp>
            <p:nvSpPr>
              <p:cNvPr id="62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137" y="788926"/>
                <a:ext cx="7705725" cy="5545877"/>
              </a:xfrm>
              <a:prstGeom prst="rect">
                <a:avLst/>
              </a:prstGeom>
              <a:blipFill rotWithShape="1">
                <a:blip r:embed="rId3"/>
                <a:stretch>
                  <a:fillRect t="-4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6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5528665" y="3912522"/>
            <a:ext cx="293176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Areál pasivních bytových domů </a:t>
            </a:r>
            <a:r>
              <a:rPr lang="cs-CZ" sz="1800" i="1" dirty="0" err="1" smtClean="0"/>
              <a:t>Ecocity</a:t>
            </a:r>
            <a:r>
              <a:rPr lang="cs-CZ" sz="1800" i="1" dirty="0" smtClean="0"/>
              <a:t> Malešice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552" y="980728"/>
            <a:ext cx="4248472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Bytový dům Nad Přehradou, Praha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08104" y="5554956"/>
            <a:ext cx="295232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Pasivní bytové domy Park Hloubětín, Praha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26" name="Picture 2" descr="C:\Users\JKux\Documents\AA-Kux\A - VAPIS\Fotky repre\2013 - PROFI FOTO PETÁK - stavby v CZ\16-01-BD NAD PŘEHRADOU I - objekt C\01 BD Nad Přehradou I - objekt C –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4" y="1387992"/>
            <a:ext cx="2663652" cy="26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Kux\Documents\AA-Kux\A - VAPIS\Fotky repre\2013 - PROFI FOTO PETÁK - stavby v CZ\16-a05-Ecocity Malešice II\05 BD Ecocity Malešice II - DSC0232 – kop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57" y="1127680"/>
            <a:ext cx="4010367" cy="26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8" y="4180288"/>
            <a:ext cx="44577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56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9" grpId="0"/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3779912" y="3542703"/>
            <a:ext cx="5021089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Pasivní vily </a:t>
            </a:r>
            <a:r>
              <a:rPr lang="cs-CZ" sz="1800" i="1" dirty="0" err="1" smtClean="0"/>
              <a:t>Diamantica</a:t>
            </a:r>
            <a:r>
              <a:rPr lang="cs-CZ" sz="1800" i="1" dirty="0" smtClean="0"/>
              <a:t>, Praha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7544" y="4909693"/>
            <a:ext cx="198157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Prosek Park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Praha - Prosek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47055" y="5733256"/>
            <a:ext cx="314888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Obytné domy Za Panskou Stodolou, Praha - Čakovice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4378056" cy="203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5276"/>
            <a:ext cx="2832030" cy="36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87" y="824466"/>
            <a:ext cx="4297913" cy="26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00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9" grpId="0"/>
      <p:bldP spid="11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Text Box 5"/>
          <p:cNvSpPr txBox="1">
            <a:spLocks noChangeArrowheads="1"/>
          </p:cNvSpPr>
          <p:nvPr/>
        </p:nvSpPr>
        <p:spPr bwMode="auto">
          <a:xfrm>
            <a:off x="3995936" y="799662"/>
            <a:ext cx="3456383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Britská Čtvrť, Praha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6988" y="5747770"/>
            <a:ext cx="332627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Pasivní řadové RD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Západní město IV.A, Praha 5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87616" y="3948177"/>
            <a:ext cx="3204864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Polyfunkční centrum U Dubu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29" y="1268760"/>
            <a:ext cx="3851920" cy="263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6" y="799662"/>
            <a:ext cx="3500640" cy="26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4148712" cy="263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56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3" grpId="0"/>
      <p:bldP spid="9" grpId="0"/>
      <p:bldP spid="1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1560" y="874343"/>
            <a:ext cx="3744416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BD Mariánské Lázně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71600" y="5643725"/>
            <a:ext cx="325992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Obytný soubor na </a:t>
            </a:r>
            <a:r>
              <a:rPr lang="cs-CZ" sz="1800" i="1" dirty="0" err="1" smtClean="0"/>
              <a:t>Máchovně</a:t>
            </a:r>
            <a:r>
              <a:rPr lang="cs-CZ" sz="1800" i="1" dirty="0" smtClean="0"/>
              <a:t>,</a:t>
            </a:r>
            <a:br>
              <a:rPr lang="cs-CZ" sz="1800" i="1" dirty="0" smtClean="0"/>
            </a:br>
            <a:r>
              <a:rPr lang="cs-CZ" sz="1800" i="1" dirty="0" smtClean="0"/>
              <a:t>Beroun 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68667"/>
            <a:ext cx="417326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89" y="873349"/>
            <a:ext cx="4173269" cy="242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62" y="1772816"/>
            <a:ext cx="3740983" cy="266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3967" y="4466140"/>
            <a:ext cx="3259921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ELI Centrum, Horní Břežany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56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1520" y="908720"/>
            <a:ext cx="4321622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Areál BD Zahrady nad Rokytkou, Praha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27584" y="5949280"/>
            <a:ext cx="2088232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ŘD Praha - Vestec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566406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/>
              <a:t>Naše reference Česká republika</a:t>
            </a:r>
            <a:endParaRPr lang="cs-CZ" dirty="0" smtClean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20132" y="4005064"/>
            <a:ext cx="226955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TOP Rezidence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Šárecké údolí,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sz="1800" i="1" dirty="0" smtClean="0"/>
              <a:t>Praha 6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82" y="980728"/>
            <a:ext cx="3915950" cy="280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4481245" cy="215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9" y="1366668"/>
            <a:ext cx="3494259" cy="263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8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859011" y="855664"/>
            <a:ext cx="2665317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lvl="1" fontAlgn="ctr"/>
            <a:r>
              <a:rPr lang="cs-CZ" sz="1400" dirty="0" smtClean="0">
                <a:latin typeface="+mn-lt"/>
              </a:rPr>
              <a:t>Tel</a:t>
            </a:r>
            <a:r>
              <a:rPr lang="cs-CZ" sz="1400" dirty="0">
                <a:latin typeface="+mn-lt"/>
              </a:rPr>
              <a:t>.:	</a:t>
            </a:r>
            <a:r>
              <a:rPr lang="cs-CZ" sz="1400" b="1" dirty="0">
                <a:latin typeface="+mn-lt"/>
              </a:rPr>
              <a:t>311 644 </a:t>
            </a:r>
            <a:r>
              <a:rPr lang="cs-CZ" sz="1400" b="1" dirty="0" smtClean="0">
                <a:latin typeface="+mn-lt"/>
              </a:rPr>
              <a:t>705</a:t>
            </a:r>
          </a:p>
          <a:p>
            <a:pPr lvl="1" fontAlgn="ctr"/>
            <a:r>
              <a:rPr lang="cs-CZ" sz="1400" dirty="0" smtClean="0">
                <a:latin typeface="+mn-lt"/>
              </a:rPr>
              <a:t>Fax</a:t>
            </a:r>
            <a:r>
              <a:rPr lang="cs-CZ" sz="1400" dirty="0">
                <a:latin typeface="+mn-lt"/>
              </a:rPr>
              <a:t>:</a:t>
            </a:r>
            <a:r>
              <a:rPr lang="cs-CZ" sz="1400" b="1" dirty="0">
                <a:latin typeface="+mn-lt"/>
              </a:rPr>
              <a:t> 	311 644 706	</a:t>
            </a:r>
            <a:endParaRPr lang="cs-CZ" sz="1400" b="1" dirty="0" smtClean="0">
              <a:latin typeface="+mn-lt"/>
            </a:endParaRPr>
          </a:p>
          <a:p>
            <a:pPr lvl="1" fontAlgn="ctr"/>
            <a:r>
              <a:rPr lang="cs-CZ" sz="1400" dirty="0" smtClean="0">
                <a:latin typeface="+mn-lt"/>
              </a:rPr>
              <a:t>E-mail: </a:t>
            </a:r>
            <a:r>
              <a:rPr lang="cs-CZ" sz="1400" b="1" dirty="0" smtClean="0">
                <a:latin typeface="+mn-lt"/>
              </a:rPr>
              <a:t>info@vapis-sh.cz</a:t>
            </a:r>
          </a:p>
          <a:p>
            <a:pPr lvl="1" fontAlgn="ctr"/>
            <a:r>
              <a:rPr lang="cs-CZ" sz="1800" b="1" dirty="0" smtClean="0">
                <a:latin typeface="+mn-lt"/>
              </a:rPr>
              <a:t>www.vapis-sh.cz</a:t>
            </a:r>
          </a:p>
          <a:p>
            <a:pPr lvl="1" fontAlgn="ctr"/>
            <a:endParaRPr lang="cs-CZ" sz="1400" b="1" dirty="0">
              <a:latin typeface="+mn-lt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878683" y="1792575"/>
            <a:ext cx="17272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/>
            <a:r>
              <a:rPr lang="cs-CZ" sz="1400" b="1" dirty="0" smtClean="0"/>
              <a:t>… a její tý</a:t>
            </a:r>
            <a:r>
              <a:rPr lang="cs-CZ" sz="1400" b="1" dirty="0"/>
              <a:t>m</a:t>
            </a:r>
            <a:r>
              <a:rPr lang="de-DE" sz="1400" b="1" dirty="0" smtClean="0"/>
              <a:t>:</a:t>
            </a:r>
            <a:endParaRPr lang="cs-CZ" sz="1400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67544" y="285751"/>
            <a:ext cx="7918451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smtClean="0"/>
              <a:t>Děkujeme za pozornost</a:t>
            </a:r>
            <a:endParaRPr lang="cs-CZ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691680" y="836614"/>
            <a:ext cx="3024336" cy="81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lvl="1" fontAlgn="ctr"/>
            <a:r>
              <a:rPr lang="cs-CZ" sz="1400" b="1" dirty="0">
                <a:latin typeface="+mj-lt"/>
              </a:rPr>
              <a:t>VAPIS stavební hmoty s.r.o</a:t>
            </a:r>
            <a:r>
              <a:rPr lang="cs-CZ" sz="1400" b="1" dirty="0" smtClean="0">
                <a:latin typeface="+mj-lt"/>
              </a:rPr>
              <a:t>.</a:t>
            </a:r>
          </a:p>
          <a:p>
            <a:pPr lvl="1" fontAlgn="ctr"/>
            <a:r>
              <a:rPr lang="cs-CZ" sz="1400" b="1" dirty="0" smtClean="0">
                <a:latin typeface="+mj-lt"/>
              </a:rPr>
              <a:t>Beroun-Město 660</a:t>
            </a:r>
            <a:r>
              <a:rPr lang="cs-CZ" sz="1400" b="1" dirty="0">
                <a:latin typeface="+mj-lt"/>
              </a:rPr>
              <a:t/>
            </a:r>
            <a:br>
              <a:rPr lang="cs-CZ" sz="1400" b="1" dirty="0">
                <a:latin typeface="+mj-lt"/>
              </a:rPr>
            </a:br>
            <a:r>
              <a:rPr lang="cs-CZ" sz="1400" b="1" dirty="0" smtClean="0">
                <a:latin typeface="+mj-lt"/>
              </a:rPr>
              <a:t>266 </a:t>
            </a:r>
            <a:r>
              <a:rPr lang="cs-CZ" sz="1400" b="1" dirty="0">
                <a:latin typeface="+mj-lt"/>
              </a:rPr>
              <a:t>01  </a:t>
            </a:r>
            <a:r>
              <a:rPr lang="cs-CZ" sz="1400" b="1" dirty="0" smtClean="0">
                <a:latin typeface="+mj-lt"/>
              </a:rPr>
              <a:t>Beroun</a:t>
            </a:r>
          </a:p>
        </p:txBody>
      </p:sp>
      <p:sp>
        <p:nvSpPr>
          <p:cNvPr id="2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115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408800" y="2191284"/>
            <a:ext cx="1800201" cy="7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lvl="1" fontAlgn="ctr"/>
            <a:r>
              <a:rPr lang="cs-CZ" sz="1100" dirty="0"/>
              <a:t>Ing. Jiří Kux</a:t>
            </a:r>
          </a:p>
          <a:p>
            <a:pPr marL="0" lvl="1" fontAlgn="ctr"/>
            <a:r>
              <a:rPr lang="cs-CZ" sz="1100" dirty="0"/>
              <a:t>Jednatel</a:t>
            </a:r>
          </a:p>
          <a:p>
            <a:pPr marL="0" lvl="1" fontAlgn="ctr">
              <a:spcBef>
                <a:spcPct val="35000"/>
              </a:spcBef>
            </a:pPr>
            <a:r>
              <a:rPr lang="cs-CZ" sz="1100" dirty="0"/>
              <a:t>Tel. </a:t>
            </a:r>
            <a:r>
              <a:rPr lang="cs-CZ" sz="1100" dirty="0" smtClean="0"/>
              <a:t>   </a:t>
            </a:r>
            <a:r>
              <a:rPr lang="cs-CZ" sz="1100" dirty="0"/>
              <a:t>602 523 068</a:t>
            </a:r>
          </a:p>
          <a:p>
            <a:pPr marL="0" lvl="1" fontAlgn="ctr"/>
            <a:r>
              <a:rPr lang="cs-CZ" sz="1100" dirty="0" smtClean="0"/>
              <a:t>Mail   </a:t>
            </a:r>
            <a:r>
              <a:rPr lang="cs-CZ" sz="1100" dirty="0"/>
              <a:t>jiri.kux@vapis-sh.cz</a:t>
            </a: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2401408" y="4149700"/>
            <a:ext cx="208823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lvl="1" fontAlgn="ctr"/>
            <a:r>
              <a:rPr lang="cs-CZ" sz="1100" dirty="0"/>
              <a:t>Ing. Martin Suchý</a:t>
            </a:r>
          </a:p>
          <a:p>
            <a:pPr marL="0" lvl="1" fontAlgn="ctr"/>
            <a:r>
              <a:rPr lang="cs-CZ" sz="1100" dirty="0"/>
              <a:t>Technické </a:t>
            </a:r>
            <a:r>
              <a:rPr lang="cs-CZ" sz="1100" dirty="0" smtClean="0"/>
              <a:t>poradenství</a:t>
            </a:r>
          </a:p>
          <a:p>
            <a:pPr marL="0" lvl="1" fontAlgn="ctr">
              <a:spcBef>
                <a:spcPct val="35000"/>
              </a:spcBef>
            </a:pPr>
            <a:r>
              <a:rPr lang="cs-CZ" sz="1100" dirty="0" smtClean="0"/>
              <a:t>Tel.    602 662 361</a:t>
            </a:r>
          </a:p>
          <a:p>
            <a:pPr marL="0" lvl="1" fontAlgn="ctr"/>
            <a:r>
              <a:rPr lang="cs-CZ" sz="1100" dirty="0" smtClean="0"/>
              <a:t>Mail   martin.suchy@vapis-sh.cz</a:t>
            </a:r>
            <a:endParaRPr lang="cs-CZ" sz="11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6292801" y="4149700"/>
            <a:ext cx="208823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lvl="1" fontAlgn="ctr"/>
            <a:r>
              <a:rPr lang="cs-CZ" sz="1100" dirty="0" smtClean="0"/>
              <a:t>Jana Šebová</a:t>
            </a:r>
            <a:endParaRPr lang="cs-CZ" sz="1100" dirty="0"/>
          </a:p>
          <a:p>
            <a:pPr marL="0" lvl="1" fontAlgn="ctr"/>
            <a:r>
              <a:rPr lang="cs-CZ" sz="1100" dirty="0" smtClean="0"/>
              <a:t>Logistika, vnitřní služba</a:t>
            </a:r>
            <a:endParaRPr lang="cs-CZ" sz="1100" dirty="0"/>
          </a:p>
          <a:p>
            <a:pPr marL="0" lvl="1" fontAlgn="ctr">
              <a:spcBef>
                <a:spcPct val="35000"/>
              </a:spcBef>
            </a:pPr>
            <a:r>
              <a:rPr lang="cs-CZ" sz="1100" dirty="0"/>
              <a:t>Tel</a:t>
            </a:r>
            <a:r>
              <a:rPr lang="cs-CZ" sz="1100" dirty="0" smtClean="0"/>
              <a:t>.    724 586 622</a:t>
            </a:r>
            <a:endParaRPr lang="cs-CZ" sz="1100" dirty="0"/>
          </a:p>
          <a:p>
            <a:pPr marL="0" lvl="1" fontAlgn="ctr"/>
            <a:r>
              <a:rPr lang="cs-CZ" sz="1100" dirty="0" smtClean="0"/>
              <a:t>Mail   jana.sebova@vapis-sh.cz</a:t>
            </a:r>
            <a:endParaRPr lang="cs-CZ" sz="1100" dirty="0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300193" y="2168960"/>
            <a:ext cx="2088231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marL="0" lvl="1" fontAlgn="ctr"/>
            <a:r>
              <a:rPr lang="cs-CZ" sz="1100" dirty="0" smtClean="0"/>
              <a:t>Simona Hanzálková</a:t>
            </a:r>
            <a:endParaRPr lang="cs-CZ" sz="1100" dirty="0"/>
          </a:p>
          <a:p>
            <a:pPr marL="0" lvl="1" fontAlgn="ctr"/>
            <a:r>
              <a:rPr lang="cs-CZ" sz="1100" dirty="0" smtClean="0"/>
              <a:t>Obchodní zástupce</a:t>
            </a:r>
            <a:endParaRPr lang="cs-CZ" sz="1100" dirty="0"/>
          </a:p>
          <a:p>
            <a:pPr marL="0" lvl="1" fontAlgn="ctr">
              <a:spcBef>
                <a:spcPct val="35000"/>
              </a:spcBef>
            </a:pPr>
            <a:r>
              <a:rPr lang="cs-CZ" sz="1100" dirty="0"/>
              <a:t>Tel</a:t>
            </a:r>
            <a:r>
              <a:rPr lang="cs-CZ" sz="1100" dirty="0" smtClean="0"/>
              <a:t>.    702 211 558</a:t>
            </a:r>
            <a:endParaRPr lang="cs-CZ" sz="1100" dirty="0"/>
          </a:p>
          <a:p>
            <a:pPr marL="0" lvl="1" fontAlgn="ctr"/>
            <a:r>
              <a:rPr lang="cs-CZ" sz="1100" dirty="0" smtClean="0"/>
              <a:t>Mail   simona.hanzalkova@vapis-sh.cz</a:t>
            </a:r>
            <a:endParaRPr lang="cs-CZ" sz="1100" dirty="0"/>
          </a:p>
        </p:txBody>
      </p:sp>
      <p:pic>
        <p:nvPicPr>
          <p:cNvPr id="33" name="Picture 2" descr="C:\Users\JKux\Documents\AA-Kux\A - VAPIS\Internetauftritt VAPIS\000 - New Internet 2010\000 Internet 2010 - neu\Foto lidi VAPIS\2014\A_JKX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97" y="2168960"/>
            <a:ext cx="1188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JKux\Documents\AA-Kux\A - VAPIS\Internetauftritt VAPIS\000 - New Internet 2010\000 Internet 2010 - neu\Foto lidi VAPIS\2014\A_JSE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122264"/>
            <a:ext cx="1188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JKux\Documents\AA-Kux\A - VAPIS\Internetauftritt VAPIS\000 - New Internet 2010\000 Internet 2010 - neu\Foto lidi VAPIS\2014\A_MSU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149080"/>
            <a:ext cx="1188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JKux\Documents\AA-Kux\A - VAPIS\Internetauftritt VAPIS\000 - New Internet 2010\000 Internet 2010 - neu\Foto lidi VAPIS\2014\A_SHA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63" y="2132856"/>
            <a:ext cx="1188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71" grpId="0"/>
      <p:bldP spid="18" grpId="0"/>
      <p:bldP spid="29" grpId="0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Statika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3"/>
              <p:cNvSpPr>
                <a:spLocks noChangeArrowheads="1"/>
              </p:cNvSpPr>
              <p:nvPr/>
            </p:nvSpPr>
            <p:spPr bwMode="auto">
              <a:xfrm>
                <a:off x="719137" y="1196752"/>
                <a:ext cx="7705725" cy="26979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268288">
                  <a:lnSpc>
                    <a:spcPct val="120000"/>
                  </a:lnSpc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cs-CZ" b="1" dirty="0" smtClean="0"/>
                  <a:t>Konkrétně pak pro skupinu vápenopískových bloků při zdění do tenkovrstvé malty při výpočtu pevnosti zdiva v tlaku </a:t>
                </a:r>
                <a14:m>
                  <m:oMath xmlns:m="http://schemas.openxmlformats.org/officeDocument/2006/math">
                    <m:r>
                      <a:rPr lang="cs-CZ" b="1" i="1" dirty="0" smtClean="0">
                        <a:latin typeface="Cambria Math"/>
                      </a:rPr>
                      <m:t>𝒇</m:t>
                    </m:r>
                    <m:r>
                      <a:rPr lang="cs-CZ" b="1" i="1" baseline="-25000" dirty="0" err="1" smtClean="0">
                        <a:latin typeface="Cambria Math"/>
                      </a:rPr>
                      <m:t>𝒌</m:t>
                    </m:r>
                    <m:r>
                      <a:rPr lang="cs-CZ" b="1" i="1" dirty="0" smtClean="0">
                        <a:latin typeface="Cambria Math"/>
                      </a:rPr>
                      <m:t> [</m:t>
                    </m:r>
                    <m:r>
                      <a:rPr lang="cs-CZ" b="1" i="1" dirty="0" smtClean="0">
                        <a:latin typeface="Cambria Math"/>
                      </a:rPr>
                      <m:t>𝑵</m:t>
                    </m:r>
                    <m:r>
                      <a:rPr lang="cs-CZ" b="1" i="1" dirty="0" smtClean="0">
                        <a:latin typeface="Cambria Math"/>
                      </a:rPr>
                      <m:t>/</m:t>
                    </m:r>
                    <m:r>
                      <a:rPr lang="cs-CZ" b="1" i="1" dirty="0" smtClean="0">
                        <a:latin typeface="Cambria Math"/>
                      </a:rPr>
                      <m:t>𝒎𝒎</m:t>
                    </m:r>
                    <m:r>
                      <a:rPr lang="cs-CZ" b="1" i="1" dirty="0" smtClean="0">
                        <a:latin typeface="Cambria Math"/>
                      </a:rPr>
                      <m:t>𝟐</m:t>
                    </m:r>
                    <m:r>
                      <a:rPr lang="cs-CZ" b="1" i="1" dirty="0" smtClean="0">
                        <a:latin typeface="Cambria Math"/>
                      </a:rPr>
                      <m:t>] </m:t>
                    </m:r>
                  </m:oMath>
                </a14:m>
                <a:r>
                  <a:rPr lang="cs-CZ" b="1" dirty="0" smtClean="0"/>
                  <a:t>platí:</a:t>
                </a:r>
                <a:endParaRPr lang="cs-CZ" b="1" dirty="0"/>
              </a:p>
              <a:p>
                <a:pPr marL="2682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b="1" dirty="0" smtClean="0"/>
              </a:p>
              <a:p>
                <a:pPr marL="2682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1" i="1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cs-CZ" b="1" i="1">
                              <a:latin typeface="Cambria Math"/>
                            </a:rPr>
                            <m:t>𝒌</m:t>
                          </m:r>
                        </m:sub>
                      </m:sSub>
                      <m:r>
                        <a:rPr lang="cs-CZ" b="1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b="1" i="1">
                          <a:latin typeface="Cambria Math"/>
                          <a:ea typeface="Cambria Math"/>
                        </a:rPr>
                        <m:t>𝑲</m:t>
                      </m:r>
                      <m:r>
                        <a:rPr lang="cs-CZ" b="1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b="1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b="1" i="1">
                              <a:latin typeface="Cambria Math"/>
                              <a:ea typeface="Cambria Math"/>
                            </a:rPr>
                            <m:t>𝒇</m:t>
                          </m:r>
                          <m:r>
                            <a:rPr lang="cs-CZ" b="1" i="1" baseline="-25000">
                              <a:latin typeface="Cambria Math"/>
                              <a:ea typeface="Cambria Math"/>
                            </a:rPr>
                            <m:t>𝒃</m:t>
                          </m:r>
                        </m:e>
                        <m:sup>
                          <m:r>
                            <a:rPr lang="cs-CZ" b="1" i="1"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cs-CZ" b="1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cs-CZ" b="1" i="1" smtClean="0">
                              <a:latin typeface="Cambria Math"/>
                              <a:ea typeface="Cambria Math"/>
                            </a:rPr>
                            <m:t>𝟖𝟓</m:t>
                          </m:r>
                        </m:sup>
                      </m:sSup>
                    </m:oMath>
                  </m:oMathPara>
                </a14:m>
                <a:endParaRPr lang="cs-CZ" b="1" dirty="0"/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cs-CZ" dirty="0" smtClean="0"/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dirty="0" smtClean="0"/>
                  <a:t>přičemž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cs-CZ" dirty="0" smtClean="0"/>
                  <a:t>  =  normalizovaná pevnost bloku v tlaku </a:t>
                </a:r>
              </a:p>
              <a:p>
                <a:pPr marL="61425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dirty="0"/>
                  <a:t>	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>
                        <a:latin typeface="Cambria Math"/>
                      </a:rPr>
                      <m:t>K</m:t>
                    </m:r>
                  </m:oMath>
                </a14:m>
                <a:r>
                  <a:rPr lang="cs-CZ" dirty="0"/>
                  <a:t>   </a:t>
                </a:r>
                <a:r>
                  <a:rPr lang="cs-CZ" dirty="0" smtClean="0"/>
                  <a:t>=  0,65 </a:t>
                </a:r>
                <a:r>
                  <a:rPr lang="cs-CZ" dirty="0"/>
                  <a:t>pro duté bloky v </a:t>
                </a:r>
                <a:r>
                  <a:rPr lang="cs-CZ" dirty="0" smtClean="0"/>
                  <a:t>tenkovrstvé maltě</a:t>
                </a:r>
                <a:br>
                  <a:rPr lang="cs-CZ" dirty="0" smtClean="0"/>
                </a:br>
                <a:r>
                  <a:rPr lang="cs-CZ" dirty="0" smtClean="0"/>
                  <a:t>		           0,85 </a:t>
                </a:r>
                <a:r>
                  <a:rPr lang="cs-CZ" dirty="0"/>
                  <a:t>pro </a:t>
                </a:r>
                <a:r>
                  <a:rPr lang="cs-CZ" dirty="0" smtClean="0"/>
                  <a:t>plné bloky </a:t>
                </a:r>
                <a:r>
                  <a:rPr lang="cs-CZ" dirty="0"/>
                  <a:t>v </a:t>
                </a:r>
                <a:r>
                  <a:rPr lang="cs-CZ" dirty="0" smtClean="0"/>
                  <a:t>tenkovrstvé maltě</a:t>
                </a:r>
                <a:endParaRPr lang="cs-CZ" b="1" dirty="0" smtClean="0"/>
              </a:p>
            </p:txBody>
          </p:sp>
        </mc:Choice>
        <mc:Fallback xmlns="">
          <p:sp>
            <p:nvSpPr>
              <p:cNvPr id="62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137" y="1196752"/>
                <a:ext cx="7705725" cy="2697983"/>
              </a:xfrm>
              <a:prstGeom prst="rect">
                <a:avLst/>
              </a:prstGeom>
              <a:blipFill rotWithShape="1">
                <a:blip r:embed="rId3"/>
                <a:stretch>
                  <a:fillRect b="-9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424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Statika</a:t>
            </a:r>
          </a:p>
        </p:txBody>
      </p:sp>
      <p:sp>
        <p:nvSpPr>
          <p:cNvPr id="12293" name="Text Box 17"/>
          <p:cNvSpPr txBox="1">
            <a:spLocks noChangeArrowheads="1"/>
          </p:cNvSpPr>
          <p:nvPr/>
        </p:nvSpPr>
        <p:spPr bwMode="auto">
          <a:xfrm>
            <a:off x="755648" y="836712"/>
            <a:ext cx="5886581" cy="33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48" tIns="43274" rIns="86548" bIns="43274">
            <a:spAutoFit/>
          </a:bodyPr>
          <a:lstStyle>
            <a:lvl1pPr defTabSz="865188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65188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5188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5188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5188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cs-CZ" b="1" dirty="0" smtClean="0">
                <a:cs typeface="Arial" charset="0"/>
              </a:rPr>
              <a:t>Konkrétně to znamená zisky užitné plochy až 7%:</a:t>
            </a:r>
            <a:endParaRPr lang="de-DE" b="1" dirty="0"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8720"/>
            <a:ext cx="2340260" cy="466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1303765"/>
            <a:ext cx="40862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683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43" y="1368649"/>
            <a:ext cx="2695073" cy="422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82401" y="1340768"/>
            <a:ext cx="4953695" cy="4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35000"/>
              </a:spcBef>
            </a:pPr>
            <a:r>
              <a:rPr lang="cs-CZ" sz="2800" b="1" dirty="0" err="1" smtClean="0"/>
              <a:t>Eurocode</a:t>
            </a:r>
            <a:r>
              <a:rPr lang="cs-CZ" sz="2800" b="1" dirty="0" smtClean="0"/>
              <a:t> 6</a:t>
            </a:r>
            <a:br>
              <a:rPr lang="cs-CZ" sz="2800" b="1" dirty="0" smtClean="0"/>
            </a:br>
            <a:r>
              <a:rPr lang="cs-CZ" sz="2400" i="1" dirty="0" smtClean="0"/>
              <a:t>(definuje výpočet pevnosti zdiva)</a:t>
            </a:r>
            <a:r>
              <a:rPr lang="cs-CZ" sz="2800" b="1" dirty="0" smtClean="0"/>
              <a:t>:</a:t>
            </a:r>
          </a:p>
          <a:p>
            <a:pPr>
              <a:spcBef>
                <a:spcPct val="35000"/>
              </a:spcBef>
            </a:pPr>
            <a:endParaRPr lang="cs-CZ" sz="2800" b="1" dirty="0"/>
          </a:p>
          <a:p>
            <a:pPr>
              <a:spcBef>
                <a:spcPct val="35000"/>
              </a:spcBef>
            </a:pPr>
            <a:r>
              <a:rPr lang="cs-CZ" sz="2800" b="1" dirty="0" smtClean="0"/>
              <a:t>Pevnost </a:t>
            </a:r>
            <a:r>
              <a:rPr lang="cs-CZ" sz="2800" b="1" dirty="0"/>
              <a:t>zdiva v tlaku </a:t>
            </a:r>
            <a:r>
              <a:rPr lang="cs-CZ" sz="2800" b="1" dirty="0" err="1" smtClean="0"/>
              <a:t>f</a:t>
            </a:r>
            <a:r>
              <a:rPr lang="cs-CZ" sz="2800" b="1" baseline="-25000" dirty="0" err="1" smtClean="0"/>
              <a:t>k</a:t>
            </a:r>
            <a:r>
              <a:rPr lang="cs-CZ" sz="2800" b="1" dirty="0" smtClean="0"/>
              <a:t>:</a:t>
            </a:r>
            <a:br>
              <a:rPr lang="cs-CZ" sz="2800" b="1" dirty="0" smtClean="0"/>
            </a:br>
            <a:endParaRPr lang="cs-CZ" sz="2400" b="1" dirty="0" smtClean="0"/>
          </a:p>
          <a:p>
            <a:pPr marL="226800" indent="-226800">
              <a:spcBef>
                <a:spcPct val="35000"/>
              </a:spcBef>
              <a:buFontTx/>
              <a:buChar char="-"/>
            </a:pPr>
            <a:r>
              <a:rPr lang="cs-CZ" sz="2800" dirty="0" smtClean="0"/>
              <a:t>duté bloky </a:t>
            </a:r>
            <a:r>
              <a:rPr lang="cs-CZ" sz="2800" b="1" dirty="0" smtClean="0"/>
              <a:t>6,2 </a:t>
            </a:r>
            <a:r>
              <a:rPr lang="cs-CZ" sz="2800" dirty="0" smtClean="0"/>
              <a:t>až </a:t>
            </a:r>
            <a:r>
              <a:rPr lang="cs-CZ" sz="2800" b="1" dirty="0" smtClean="0"/>
              <a:t>9,2 </a:t>
            </a:r>
            <a:r>
              <a:rPr lang="cs-CZ" sz="2800" b="1" dirty="0" err="1" smtClean="0"/>
              <a:t>Mpa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b="1" dirty="0" smtClean="0"/>
          </a:p>
          <a:p>
            <a:pPr marL="226800" indent="-226800">
              <a:spcBef>
                <a:spcPct val="35000"/>
              </a:spcBef>
              <a:buFontTx/>
              <a:buChar char="-"/>
            </a:pPr>
            <a:r>
              <a:rPr lang="cs-CZ" sz="2800" dirty="0" smtClean="0"/>
              <a:t>plné bloky</a:t>
            </a:r>
            <a:r>
              <a:rPr lang="cs-CZ" sz="2800" b="1" dirty="0" smtClean="0"/>
              <a:t> 7,8 </a:t>
            </a:r>
            <a:r>
              <a:rPr lang="cs-CZ" sz="2800" dirty="0"/>
              <a:t>až</a:t>
            </a:r>
            <a:r>
              <a:rPr lang="cs-CZ" sz="2800" b="1" dirty="0"/>
              <a:t> </a:t>
            </a:r>
            <a:r>
              <a:rPr lang="cs-CZ" sz="2800" b="1" dirty="0" smtClean="0"/>
              <a:t>14,2 </a:t>
            </a:r>
            <a:r>
              <a:rPr lang="cs-CZ" sz="2800" b="1" dirty="0" err="1" smtClean="0"/>
              <a:t>Mpa</a:t>
            </a:r>
            <a:endParaRPr lang="cs-CZ" sz="2800" b="1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9552" y="285750"/>
            <a:ext cx="79184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cs-CZ" dirty="0" smtClean="0"/>
              <a:t>Statika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1348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dirty="0"/>
              <a:t>Tepelná </a:t>
            </a:r>
            <a:r>
              <a:rPr lang="cs-CZ" dirty="0" smtClean="0"/>
              <a:t>ochrana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54063" y="1043735"/>
            <a:ext cx="7823382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spcBef>
                <a:spcPct val="350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cs-CZ" b="1" dirty="0"/>
              <a:t> </a:t>
            </a:r>
            <a:r>
              <a:rPr lang="cs-CZ" b="1" u="sng" dirty="0"/>
              <a:t>Směrnice EP a Rady č. </a:t>
            </a:r>
            <a:r>
              <a:rPr lang="cs-CZ" b="1" u="sng" dirty="0" smtClean="0"/>
              <a:t>2010/31/EU </a:t>
            </a:r>
            <a:r>
              <a:rPr lang="cs-CZ" b="1" u="sng" dirty="0"/>
              <a:t>„O energetické náročnosti budov“ z </a:t>
            </a:r>
            <a:r>
              <a:rPr lang="cs-CZ" b="1" u="sng" dirty="0" smtClean="0"/>
              <a:t>19.5.2010 mimo jiné stanovuje:</a:t>
            </a:r>
            <a:r>
              <a:rPr lang="cs-CZ" b="1" dirty="0"/>
              <a:t>	</a:t>
            </a:r>
            <a:endParaRPr lang="cs-CZ" b="1" dirty="0" smtClean="0"/>
          </a:p>
          <a:p>
            <a:pPr marL="72000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/>
              <a:t>od </a:t>
            </a:r>
            <a:r>
              <a:rPr lang="cs-CZ" b="1" dirty="0"/>
              <a:t>31.12.2018 všechny nové budovy vlastněné a využívané státní </a:t>
            </a:r>
            <a:r>
              <a:rPr lang="cs-CZ" b="1" dirty="0" smtClean="0"/>
              <a:t>mocí mají </a:t>
            </a:r>
            <a:r>
              <a:rPr lang="cs-CZ" b="1" dirty="0"/>
              <a:t>mít téměř nulovou spotřebu energií	</a:t>
            </a:r>
            <a:endParaRPr lang="cs-CZ" b="1" dirty="0" smtClean="0"/>
          </a:p>
          <a:p>
            <a:pPr marL="72000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/>
              <a:t>od </a:t>
            </a:r>
            <a:r>
              <a:rPr lang="cs-CZ" b="1" dirty="0"/>
              <a:t>31.12.2020 všechny nové budovy mají mít téměř nulovou </a:t>
            </a:r>
            <a:r>
              <a:rPr lang="cs-CZ" b="1" dirty="0" smtClean="0"/>
              <a:t>spotřebu</a:t>
            </a:r>
          </a:p>
          <a:p>
            <a:pPr marL="4342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b="1" dirty="0" smtClean="0"/>
              <a:t>Za tímto účelem m. j.</a:t>
            </a:r>
          </a:p>
          <a:p>
            <a:pPr marL="72000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/>
              <a:t>stanoví </a:t>
            </a:r>
            <a:r>
              <a:rPr lang="cs-CZ" b="1" dirty="0"/>
              <a:t>postupy, kontrolní mechanizmy, systémy pobídek atd</a:t>
            </a:r>
            <a:r>
              <a:rPr lang="cs-CZ" b="1" dirty="0" smtClean="0"/>
              <a:t>.</a:t>
            </a:r>
          </a:p>
          <a:p>
            <a:pPr marL="72000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/>
              <a:t>zavádí </a:t>
            </a:r>
            <a:r>
              <a:rPr lang="cs-CZ" b="1" dirty="0"/>
              <a:t>Certifikát energetické náročnosti objektu („energetický štítek “),	</a:t>
            </a:r>
            <a:r>
              <a:rPr lang="cs-CZ" b="1" dirty="0" smtClean="0"/>
              <a:t>      </a:t>
            </a:r>
            <a:r>
              <a:rPr lang="cs-CZ" b="1" dirty="0"/>
              <a:t>a obecné principy jeho výpočtu (Příloha 3) </a:t>
            </a:r>
            <a:endParaRPr lang="cs-CZ" b="1" dirty="0" smtClean="0"/>
          </a:p>
          <a:p>
            <a:pPr marL="72000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cs-CZ" b="1" dirty="0" smtClean="0"/>
              <a:t>povinuje </a:t>
            </a:r>
            <a:r>
              <a:rPr lang="cs-CZ" b="1" dirty="0"/>
              <a:t>členské státy EU k </a:t>
            </a:r>
            <a:r>
              <a:rPr lang="cs-CZ" b="1" dirty="0" smtClean="0"/>
              <a:t>zavedení směrnice do </a:t>
            </a:r>
            <a:r>
              <a:rPr lang="cs-CZ" b="1" dirty="0"/>
              <a:t>legislativní </a:t>
            </a:r>
            <a:r>
              <a:rPr lang="cs-CZ" b="1" dirty="0" smtClean="0"/>
              <a:t>praxe</a:t>
            </a:r>
            <a:endParaRPr lang="cs-CZ" b="1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508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dirty="0"/>
              <a:t>Tepelná </a:t>
            </a:r>
            <a:r>
              <a:rPr lang="cs-CZ" dirty="0" smtClean="0"/>
              <a:t>ochrana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54063" y="818710"/>
            <a:ext cx="8003402" cy="53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spcBef>
                <a:spcPct val="350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cs-CZ" b="1" u="sng" dirty="0" smtClean="0"/>
              <a:t>V České republice:</a:t>
            </a:r>
            <a:r>
              <a:rPr lang="cs-CZ" b="1" dirty="0"/>
              <a:t>	</a:t>
            </a:r>
            <a:endParaRPr lang="cs-CZ" b="1" dirty="0" smtClean="0"/>
          </a:p>
          <a:p>
            <a:pPr marL="43425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cs-CZ" b="1" dirty="0" smtClean="0"/>
              <a:t>Řada norem, např.: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dirty="0"/>
              <a:t>ČSN EN </a:t>
            </a:r>
            <a:r>
              <a:rPr lang="cs-CZ" dirty="0" smtClean="0"/>
              <a:t>15127 </a:t>
            </a:r>
            <a:r>
              <a:rPr lang="cs-CZ" dirty="0"/>
              <a:t>- Energetická náročnost budov </a:t>
            </a:r>
            <a:r>
              <a:rPr lang="cs-CZ" dirty="0" smtClean="0"/>
              <a:t>– Metody pro vyjádření energetické náročnosti budov </a:t>
            </a:r>
            <a:r>
              <a:rPr lang="cs-CZ" sz="1400" dirty="0" smtClean="0"/>
              <a:t>(73 0324)</a:t>
            </a:r>
            <a:endParaRPr lang="cs-CZ" sz="1400" dirty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cs-CZ" dirty="0"/>
              <a:t>ČSN EN ISO 13790 - Energetická náročnost budov </a:t>
            </a:r>
            <a:r>
              <a:rPr lang="cs-CZ" dirty="0" smtClean="0"/>
              <a:t>– Výpočet spotřeby energie na vytápění a chlazení </a:t>
            </a:r>
            <a:r>
              <a:rPr lang="cs-CZ" sz="1400" dirty="0" smtClean="0"/>
              <a:t>(73 </a:t>
            </a:r>
            <a:r>
              <a:rPr lang="cs-CZ" sz="1400" dirty="0"/>
              <a:t>0317)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/>
              <a:t>ČSN </a:t>
            </a:r>
            <a:r>
              <a:rPr lang="cs-CZ" b="1" dirty="0"/>
              <a:t>73 </a:t>
            </a:r>
            <a:r>
              <a:rPr lang="cs-CZ" b="1" dirty="0" smtClean="0"/>
              <a:t>0540-1 </a:t>
            </a:r>
            <a:r>
              <a:rPr lang="cs-CZ" b="1" dirty="0"/>
              <a:t>Tepelná ochrana budov </a:t>
            </a:r>
            <a:r>
              <a:rPr lang="cs-CZ" b="1" dirty="0" smtClean="0"/>
              <a:t>– Terminologie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/>
              <a:t>ČSN 73 </a:t>
            </a:r>
            <a:r>
              <a:rPr lang="cs-CZ" b="1" dirty="0" smtClean="0"/>
              <a:t>0540-2 </a:t>
            </a:r>
            <a:r>
              <a:rPr lang="cs-CZ" b="1" dirty="0"/>
              <a:t>Tepelná ochrana budov – </a:t>
            </a:r>
            <a:r>
              <a:rPr lang="cs-CZ" b="1" dirty="0" smtClean="0"/>
              <a:t>Požadavky</a:t>
            </a:r>
            <a:endParaRPr lang="cs-CZ" b="1" dirty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/>
              <a:t>ČSN 73 </a:t>
            </a:r>
            <a:r>
              <a:rPr lang="cs-CZ" b="1" dirty="0" smtClean="0"/>
              <a:t>0540-3 </a:t>
            </a:r>
            <a:r>
              <a:rPr lang="cs-CZ" b="1" dirty="0"/>
              <a:t>Tepelná ochrana budov – Návrhové hodnoty veličin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cs-CZ" b="1" dirty="0"/>
              <a:t>ČSN 73 </a:t>
            </a:r>
            <a:r>
              <a:rPr lang="cs-CZ" b="1" dirty="0" smtClean="0"/>
              <a:t>0540-4 </a:t>
            </a:r>
            <a:r>
              <a:rPr lang="cs-CZ" b="1" dirty="0"/>
              <a:t>Tepelná ochrana budov – </a:t>
            </a:r>
            <a:r>
              <a:rPr lang="cs-CZ" b="1" dirty="0" smtClean="0"/>
              <a:t>Výpočtové metody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dirty="0"/>
              <a:t>ČSN EN ISO </a:t>
            </a:r>
            <a:r>
              <a:rPr lang="cs-CZ" dirty="0" smtClean="0"/>
              <a:t>10211 – Tepelné mosty ve stavebních konstrukcích..</a:t>
            </a:r>
            <a:r>
              <a:rPr lang="cs-CZ" sz="1400" dirty="0" smtClean="0"/>
              <a:t>(</a:t>
            </a:r>
            <a:r>
              <a:rPr lang="cs-CZ" sz="1400" dirty="0"/>
              <a:t>73 </a:t>
            </a:r>
            <a:r>
              <a:rPr lang="cs-CZ" sz="1400" dirty="0" smtClean="0"/>
              <a:t>0551)</a:t>
            </a:r>
            <a:endParaRPr lang="cs-CZ" sz="1400" dirty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dirty="0"/>
              <a:t>ČSN EN ISO </a:t>
            </a:r>
            <a:r>
              <a:rPr lang="cs-CZ" dirty="0" smtClean="0"/>
              <a:t>13788 </a:t>
            </a:r>
            <a:r>
              <a:rPr lang="cs-CZ" dirty="0"/>
              <a:t>– </a:t>
            </a:r>
            <a:r>
              <a:rPr lang="cs-CZ" dirty="0" smtClean="0"/>
              <a:t>Tepelně vlhkostní chování stavebních dílců… </a:t>
            </a:r>
            <a:br>
              <a:rPr lang="cs-CZ" dirty="0" smtClean="0"/>
            </a:br>
            <a:r>
              <a:rPr lang="cs-CZ" sz="1400" dirty="0" smtClean="0"/>
              <a:t>			(Kondenzace uvnitř konstrukce - 73 0544)</a:t>
            </a:r>
            <a:endParaRPr lang="cs-CZ" sz="1400" dirty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dirty="0" smtClean="0"/>
              <a:t>… a další</a:t>
            </a:r>
            <a:endParaRPr lang="cs-CZ" b="1" dirty="0" smtClean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25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dirty="0"/>
              <a:t>Tepelná </a:t>
            </a:r>
            <a:r>
              <a:rPr lang="cs-CZ" dirty="0" smtClean="0"/>
              <a:t>ochrana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54063" y="908720"/>
            <a:ext cx="8003402" cy="374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spcBef>
                <a:spcPct val="350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cs-CZ" b="1" u="sng" dirty="0" smtClean="0"/>
              <a:t>V létě pak:</a:t>
            </a:r>
            <a:r>
              <a:rPr lang="cs-CZ" b="1" dirty="0"/>
              <a:t>	</a:t>
            </a:r>
            <a:endParaRPr lang="cs-CZ" b="1" dirty="0" smtClean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/>
              <a:t>ČSN </a:t>
            </a:r>
            <a:r>
              <a:rPr lang="cs-CZ" b="1" dirty="0"/>
              <a:t>EN ISO 13790 </a:t>
            </a:r>
            <a:r>
              <a:rPr lang="cs-CZ" b="1" dirty="0" smtClean="0"/>
              <a:t>- Energetická </a:t>
            </a:r>
            <a:r>
              <a:rPr lang="cs-CZ" b="1" dirty="0"/>
              <a:t>náročnost </a:t>
            </a:r>
            <a:r>
              <a:rPr lang="cs-CZ" b="1" dirty="0" smtClean="0"/>
              <a:t>budov – Výpočet spotřeby energie na vytápění a chlazení </a:t>
            </a:r>
            <a:r>
              <a:rPr lang="cs-CZ" sz="1400" dirty="0" smtClean="0"/>
              <a:t>(73 0317)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cs-CZ" b="1" dirty="0" smtClean="0"/>
              <a:t>ČSN </a:t>
            </a:r>
            <a:r>
              <a:rPr lang="cs-CZ" b="1" dirty="0"/>
              <a:t>EN ISO 13791 - Tepelné chování budov – Výpočet vnitřních teplot v létě v místnosti bez strojního chlazení – Základní </a:t>
            </a:r>
            <a:r>
              <a:rPr lang="cs-CZ" b="1" dirty="0" smtClean="0"/>
              <a:t>kritéria </a:t>
            </a:r>
            <a:r>
              <a:rPr lang="cs-CZ" b="1" dirty="0"/>
              <a:t>pro validační postupy </a:t>
            </a:r>
            <a:r>
              <a:rPr lang="cs-CZ" sz="1400" dirty="0"/>
              <a:t>(73 </a:t>
            </a:r>
            <a:r>
              <a:rPr lang="cs-CZ" sz="1400" dirty="0" smtClean="0"/>
              <a:t>0318)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cs-CZ" b="1" dirty="0" smtClean="0"/>
              <a:t>ČSN </a:t>
            </a:r>
            <a:r>
              <a:rPr lang="cs-CZ" b="1" dirty="0"/>
              <a:t>EN ISO </a:t>
            </a:r>
            <a:r>
              <a:rPr lang="cs-CZ" b="1" dirty="0" smtClean="0"/>
              <a:t>13792 </a:t>
            </a:r>
            <a:r>
              <a:rPr lang="cs-CZ" b="1" dirty="0"/>
              <a:t>- Tepelné chování budov – Výpočet vnitřních teplot v létě v místnosti bez strojního chlazení – </a:t>
            </a:r>
            <a:r>
              <a:rPr lang="cs-CZ" b="1" dirty="0" smtClean="0"/>
              <a:t>Zjednodušené metody </a:t>
            </a:r>
            <a:r>
              <a:rPr lang="cs-CZ" sz="1400" dirty="0"/>
              <a:t>(73 </a:t>
            </a:r>
            <a:r>
              <a:rPr lang="cs-CZ" sz="1400" dirty="0" smtClean="0"/>
              <a:t>0320)</a:t>
            </a:r>
            <a:endParaRPr lang="cs-CZ" sz="1400" dirty="0"/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cs-CZ" b="1" dirty="0" smtClean="0"/>
              <a:t>… a další</a:t>
            </a:r>
          </a:p>
          <a:p>
            <a:pPr marL="720000" indent="-285750">
              <a:lnSpc>
                <a:spcPct val="110000"/>
              </a:lnSpc>
              <a:spcBef>
                <a:spcPts val="30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cs-CZ" b="1" dirty="0" smtClean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121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7048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Tepelná ochrana – výpočet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566555" y="958660"/>
            <a:ext cx="5184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000" b="1" dirty="0" smtClean="0"/>
              <a:t>Součinitel tepelné vodivosti λ  </a:t>
            </a:r>
            <a:r>
              <a:rPr lang="cs-CZ" sz="2000" b="1" dirty="0" smtClean="0">
                <a:cs typeface="Arial" charset="0"/>
              </a:rPr>
              <a:t>[ </a:t>
            </a:r>
            <a:r>
              <a:rPr lang="cs-CZ" sz="2000" b="1" dirty="0" smtClean="0"/>
              <a:t>W/(</a:t>
            </a:r>
            <a:r>
              <a:rPr lang="cs-CZ" sz="2000" b="1" dirty="0" err="1" smtClean="0"/>
              <a:t>m.K</a:t>
            </a:r>
            <a:r>
              <a:rPr lang="cs-CZ" sz="2000" b="1" dirty="0" smtClean="0"/>
              <a:t>) ]</a:t>
            </a:r>
            <a:endParaRPr lang="cs-CZ" sz="2000" b="1" dirty="0"/>
          </a:p>
        </p:txBody>
      </p:sp>
      <p:sp>
        <p:nvSpPr>
          <p:cNvPr id="15365" name="Text Box 11"/>
          <p:cNvSpPr txBox="1">
            <a:spLocks noChangeArrowheads="1"/>
          </p:cNvSpPr>
          <p:nvPr/>
        </p:nvSpPr>
        <p:spPr bwMode="auto">
          <a:xfrm>
            <a:off x="566555" y="1426419"/>
            <a:ext cx="81009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b="1" dirty="0" smtClean="0"/>
              <a:t>Součinitel </a:t>
            </a:r>
            <a:r>
              <a:rPr lang="cs-CZ" b="1" dirty="0"/>
              <a:t>tepelné vodivosti materiálu </a:t>
            </a:r>
            <a:r>
              <a:rPr lang="el-GR" b="1" dirty="0">
                <a:cs typeface="Arial" charset="0"/>
              </a:rPr>
              <a:t>λ</a:t>
            </a:r>
            <a:r>
              <a:rPr lang="cs-CZ" b="1" dirty="0">
                <a:cs typeface="Arial" charset="0"/>
              </a:rPr>
              <a:t> </a:t>
            </a:r>
            <a:r>
              <a:rPr lang="cs-CZ" b="1" dirty="0"/>
              <a:t>udává, kolik tepla proteče za </a:t>
            </a:r>
            <a:r>
              <a:rPr lang="cs-CZ" b="1" dirty="0" smtClean="0"/>
              <a:t>časovou </a:t>
            </a:r>
            <a:r>
              <a:rPr lang="cs-CZ" b="1" dirty="0"/>
              <a:t>jednotku vrstvou o ploše 1m</a:t>
            </a:r>
            <a:r>
              <a:rPr lang="cs-CZ" b="1" baseline="30000" dirty="0"/>
              <a:t>2</a:t>
            </a:r>
            <a:r>
              <a:rPr lang="cs-CZ" b="1" dirty="0"/>
              <a:t>, širokou 1m, při teplotním rozdílu na obou </a:t>
            </a:r>
            <a:r>
              <a:rPr lang="cs-CZ" b="1" dirty="0" smtClean="0"/>
              <a:t>vnějších </a:t>
            </a:r>
            <a:r>
              <a:rPr lang="cs-CZ" b="1" dirty="0"/>
              <a:t>stranách vrstvy 1 K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Jeho </a:t>
            </a:r>
            <a:r>
              <a:rPr lang="cs-CZ" dirty="0"/>
              <a:t>hodnota závisí od teploty, hustoty, vlhkosti a struktury </a:t>
            </a:r>
            <a:r>
              <a:rPr lang="cs-CZ" dirty="0" smtClean="0"/>
              <a:t>zkoumaného </a:t>
            </a:r>
            <a:r>
              <a:rPr lang="cs-CZ" dirty="0"/>
              <a:t>materiálu. Ve stavebnictví je udávána pomocí konstanty pro předem definované podmínky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b="1" dirty="0" smtClean="0"/>
              <a:t>Čím </a:t>
            </a:r>
            <a:r>
              <a:rPr lang="cs-CZ" b="1" dirty="0"/>
              <a:t>nižší hodnota, tím lépe materiál </a:t>
            </a:r>
            <a:r>
              <a:rPr lang="cs-CZ" b="1" dirty="0" smtClean="0"/>
              <a:t>izoluje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b="1" dirty="0" smtClean="0"/>
              <a:t>Pro vápenopískové prvky možno použít následující hodnoty </a:t>
            </a:r>
            <a:r>
              <a:rPr lang="el-GR" b="1" dirty="0" smtClean="0"/>
              <a:t>λ</a:t>
            </a:r>
            <a:r>
              <a:rPr lang="cs-CZ" b="1" baseline="-25000" dirty="0" smtClean="0"/>
              <a:t>10,dry</a:t>
            </a:r>
            <a:r>
              <a:rPr lang="el-GR" b="1" dirty="0" smtClean="0"/>
              <a:t>  </a:t>
            </a:r>
            <a:r>
              <a:rPr lang="el-GR" b="1" dirty="0"/>
              <a:t>[ </a:t>
            </a:r>
            <a:r>
              <a:rPr lang="cs-CZ" b="1" dirty="0"/>
              <a:t>W/(</a:t>
            </a:r>
            <a:r>
              <a:rPr lang="cs-CZ" b="1" dirty="0" err="1"/>
              <a:t>m.K</a:t>
            </a:r>
            <a:r>
              <a:rPr lang="cs-CZ" b="1" dirty="0"/>
              <a:t>) </a:t>
            </a:r>
            <a:r>
              <a:rPr lang="cs-CZ" b="1" dirty="0" smtClean="0"/>
              <a:t>]:</a:t>
            </a:r>
            <a:br>
              <a:rPr lang="cs-CZ" b="1" dirty="0" smtClean="0"/>
            </a:br>
            <a:r>
              <a:rPr lang="cs-CZ" sz="1300" dirty="0" smtClean="0"/>
              <a:t>(</a:t>
            </a:r>
            <a:r>
              <a:rPr lang="cs-CZ" sz="1300" i="1" dirty="0" smtClean="0"/>
              <a:t>Norma ČSN EN 1745 Zdivo a výrobky pro zdivo - Metody stanovení návrhových tepelných hodnot)</a:t>
            </a:r>
            <a:endParaRPr lang="en-US" sz="1400" b="1" dirty="0"/>
          </a:p>
        </p:txBody>
      </p:sp>
      <p:sp>
        <p:nvSpPr>
          <p:cNvPr id="15366" name="Text Box 12"/>
          <p:cNvSpPr txBox="1">
            <a:spLocks noChangeArrowheads="1"/>
          </p:cNvSpPr>
          <p:nvPr/>
        </p:nvSpPr>
        <p:spPr bwMode="auto">
          <a:xfrm>
            <a:off x="1448270" y="3924055"/>
            <a:ext cx="6247459" cy="2117503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b="1" dirty="0" smtClean="0"/>
              <a:t>      Objemová hmotnost</a:t>
            </a:r>
            <a:r>
              <a:rPr lang="cs-CZ" b="1" dirty="0"/>
              <a:t>	  Součinitel tepelné vodivosti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/>
              <a:t>      </a:t>
            </a:r>
            <a:r>
              <a:rPr lang="cs-CZ" b="1" u="sng" dirty="0" smtClean="0"/>
              <a:t>			    </a:t>
            </a:r>
            <a:r>
              <a:rPr lang="cs-CZ" sz="1400" u="sng" dirty="0" smtClean="0"/>
              <a:t>P = 50%  /  P = 90%</a:t>
            </a:r>
            <a:r>
              <a:rPr lang="cs-CZ" b="1" u="sng" dirty="0" smtClean="0"/>
              <a:t>		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cs-CZ" b="1" dirty="0"/>
              <a:t>	</a:t>
            </a:r>
            <a:r>
              <a:rPr lang="cs-CZ" b="1" dirty="0" smtClean="0"/>
              <a:t>1.200 kg/m</a:t>
            </a:r>
            <a:r>
              <a:rPr lang="cs-CZ" b="1" baseline="30000" dirty="0" smtClean="0"/>
              <a:t>3  </a:t>
            </a:r>
            <a:r>
              <a:rPr lang="cs-CZ" dirty="0" smtClean="0"/>
              <a:t>……………. </a:t>
            </a:r>
            <a:r>
              <a:rPr lang="cs-CZ" b="1" dirty="0" smtClean="0"/>
              <a:t>0,30 / 0,36</a:t>
            </a:r>
            <a:endParaRPr lang="cs-CZ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	</a:t>
            </a:r>
            <a:r>
              <a:rPr lang="cs-CZ" b="1" dirty="0" smtClean="0"/>
              <a:t>1.400</a:t>
            </a:r>
            <a:r>
              <a:rPr lang="cs-CZ" b="1" dirty="0"/>
              <a:t> kg/m</a:t>
            </a:r>
            <a:r>
              <a:rPr lang="cs-CZ" b="1" baseline="30000" dirty="0"/>
              <a:t>3  </a:t>
            </a:r>
            <a:r>
              <a:rPr lang="cs-CZ" dirty="0"/>
              <a:t>……………. </a:t>
            </a:r>
            <a:r>
              <a:rPr lang="cs-CZ" b="1" dirty="0" smtClean="0"/>
              <a:t>0,40 / 0,46</a:t>
            </a:r>
            <a:endParaRPr lang="cs-CZ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	</a:t>
            </a:r>
            <a:r>
              <a:rPr lang="cs-CZ" b="1" dirty="0" smtClean="0"/>
              <a:t>1.600</a:t>
            </a:r>
            <a:r>
              <a:rPr lang="cs-CZ" b="1" dirty="0"/>
              <a:t> kg/m</a:t>
            </a:r>
            <a:r>
              <a:rPr lang="cs-CZ" b="1" baseline="30000" dirty="0"/>
              <a:t>3  </a:t>
            </a:r>
            <a:r>
              <a:rPr lang="cs-CZ" dirty="0"/>
              <a:t>……………. </a:t>
            </a:r>
            <a:r>
              <a:rPr lang="cs-CZ" b="1" dirty="0" smtClean="0"/>
              <a:t>0,55 / 0,61</a:t>
            </a:r>
            <a:endParaRPr lang="cs-CZ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	</a:t>
            </a:r>
            <a:r>
              <a:rPr lang="cs-CZ" b="1" dirty="0" smtClean="0"/>
              <a:t>1.800</a:t>
            </a:r>
            <a:r>
              <a:rPr lang="cs-CZ" b="1" dirty="0"/>
              <a:t> kg/m</a:t>
            </a:r>
            <a:r>
              <a:rPr lang="cs-CZ" b="1" baseline="30000" dirty="0"/>
              <a:t>3  </a:t>
            </a:r>
            <a:r>
              <a:rPr lang="cs-CZ" dirty="0"/>
              <a:t>……………. </a:t>
            </a:r>
            <a:r>
              <a:rPr lang="cs-CZ" b="1" dirty="0" smtClean="0"/>
              <a:t>0,75 / 0,81</a:t>
            </a:r>
            <a:endParaRPr lang="cs-CZ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/>
              <a:t>	2.000 kg/m</a:t>
            </a:r>
            <a:r>
              <a:rPr lang="cs-CZ" b="1" baseline="30000" dirty="0"/>
              <a:t>3  </a:t>
            </a:r>
            <a:r>
              <a:rPr lang="cs-CZ" dirty="0"/>
              <a:t>……………. </a:t>
            </a:r>
            <a:r>
              <a:rPr lang="cs-CZ" b="1" dirty="0" smtClean="0"/>
              <a:t>0,98 / 1,05</a:t>
            </a:r>
            <a:endParaRPr lang="en-US" b="1" dirty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931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60648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Tepelná ochrana – výpočet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850096" y="1303933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000" b="1" dirty="0"/>
              <a:t>Součinitel prostupu tepla </a:t>
            </a:r>
            <a:r>
              <a:rPr lang="en-US" sz="2000" b="1" dirty="0"/>
              <a:t> </a:t>
            </a:r>
            <a:r>
              <a:rPr lang="cs-CZ" sz="2000" b="1" dirty="0"/>
              <a:t>U</a:t>
            </a:r>
            <a:r>
              <a:rPr lang="en-US" sz="2000" b="1" dirty="0"/>
              <a:t> </a:t>
            </a:r>
            <a:r>
              <a:rPr lang="en-US" sz="2000" b="1" dirty="0">
                <a:cs typeface="Arial" charset="0"/>
              </a:rPr>
              <a:t>[ </a:t>
            </a:r>
            <a:r>
              <a:rPr lang="cs-CZ" sz="2000" b="1" dirty="0">
                <a:cs typeface="Arial" charset="0"/>
              </a:rPr>
              <a:t>W / (</a:t>
            </a:r>
            <a:r>
              <a:rPr lang="en-US" sz="2000" b="1" dirty="0"/>
              <a:t>m</a:t>
            </a:r>
            <a:r>
              <a:rPr lang="en-US" sz="2000" b="1" baseline="30000" dirty="0"/>
              <a:t>2</a:t>
            </a:r>
            <a:r>
              <a:rPr lang="en-US" sz="2000" b="1" dirty="0"/>
              <a:t>.K</a:t>
            </a:r>
            <a:r>
              <a:rPr lang="cs-CZ" sz="2000" b="1" dirty="0"/>
              <a:t>) </a:t>
            </a:r>
            <a:r>
              <a:rPr lang="en-US" sz="2000" b="1" dirty="0"/>
              <a:t>]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898525" y="1988840"/>
            <a:ext cx="7634288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Udává</a:t>
            </a:r>
            <a:r>
              <a:rPr lang="cs-CZ" dirty="0"/>
              <a:t>, jak velký je prostup tepla ve Wattech na 1m</a:t>
            </a:r>
            <a:r>
              <a:rPr lang="cs-CZ" baseline="30000" dirty="0"/>
              <a:t>3</a:t>
            </a:r>
            <a:r>
              <a:rPr lang="cs-CZ" dirty="0"/>
              <a:t> materiálu, když </a:t>
            </a:r>
            <a:r>
              <a:rPr lang="cs-CZ" dirty="0" smtClean="0"/>
              <a:t>teplotní rozdíl </a:t>
            </a:r>
            <a:r>
              <a:rPr lang="cs-CZ" dirty="0"/>
              <a:t>činí na obou vnějších stranách materiálu 1 K.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Jeho </a:t>
            </a:r>
            <a:r>
              <a:rPr lang="cs-CZ" dirty="0"/>
              <a:t>hodnota závisí od součinitele tepelné vodivosti materiálu vztaženého k síle </a:t>
            </a:r>
            <a:r>
              <a:rPr lang="cs-CZ" dirty="0" smtClean="0"/>
              <a:t>vrstvy  </a:t>
            </a:r>
            <a:r>
              <a:rPr lang="cs-CZ" dirty="0"/>
              <a:t>materiálu = </a:t>
            </a:r>
            <a:r>
              <a:rPr lang="el-GR" dirty="0">
                <a:cs typeface="Arial" charset="0"/>
              </a:rPr>
              <a:t>λ</a:t>
            </a:r>
            <a:r>
              <a:rPr lang="cs-CZ" dirty="0">
                <a:cs typeface="Arial" charset="0"/>
              </a:rPr>
              <a:t> / d</a:t>
            </a:r>
            <a:endParaRPr lang="el-GR" dirty="0">
              <a:cs typeface="Arial" charset="0"/>
            </a:endParaRP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 smtClean="0"/>
              <a:t>Čím </a:t>
            </a:r>
            <a:r>
              <a:rPr lang="cs-CZ" dirty="0"/>
              <a:t>nižší hodnota, tím lépe konstrukce „izoluje</a:t>
            </a:r>
            <a:r>
              <a:rPr lang="cs-CZ" dirty="0" smtClean="0"/>
              <a:t>“</a:t>
            </a: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dirty="0" smtClean="0"/>
              <a:t>ČSN </a:t>
            </a:r>
            <a:r>
              <a:rPr lang="cs-CZ" dirty="0"/>
              <a:t>73 0540-2 Tepelná ochrana budov – </a:t>
            </a:r>
            <a:r>
              <a:rPr lang="cs-CZ" dirty="0" smtClean="0"/>
              <a:t>Požadavky:</a:t>
            </a:r>
            <a:br>
              <a:rPr lang="cs-CZ" dirty="0" smtClean="0"/>
            </a:br>
            <a:r>
              <a:rPr lang="cs-CZ" dirty="0" smtClean="0"/>
              <a:t>	Minimální </a:t>
            </a:r>
            <a:r>
              <a:rPr lang="cs-CZ" dirty="0"/>
              <a:t>normou požadovaná hodnota U konstrukce = </a:t>
            </a:r>
            <a:r>
              <a:rPr lang="cs-CZ" dirty="0" smtClean="0"/>
              <a:t>0,30 </a:t>
            </a:r>
            <a:r>
              <a:rPr lang="cs-CZ" dirty="0"/>
              <a:t>W/(</a:t>
            </a:r>
            <a:r>
              <a:rPr lang="cs-CZ" dirty="0" smtClean="0"/>
              <a:t>m</a:t>
            </a:r>
            <a:r>
              <a:rPr lang="cs-CZ" b="1" baseline="30000" dirty="0" smtClean="0"/>
              <a:t>2</a:t>
            </a:r>
            <a:r>
              <a:rPr lang="cs-CZ" dirty="0" smtClean="0"/>
              <a:t>.K)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pl-PL" dirty="0" smtClean="0"/>
              <a:t>Normou </a:t>
            </a:r>
            <a:r>
              <a:rPr lang="pl-PL" dirty="0"/>
              <a:t>doporučená hodnota U konstrukce = 0,25 W/(m</a:t>
            </a:r>
            <a:r>
              <a:rPr lang="pl-PL" b="1" baseline="30000" dirty="0"/>
              <a:t>2</a:t>
            </a:r>
            <a:r>
              <a:rPr lang="pl-PL" dirty="0"/>
              <a:t>.K)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pl-PL" dirty="0" smtClean="0"/>
              <a:t>Dříve </a:t>
            </a:r>
            <a:r>
              <a:rPr lang="pl-PL" dirty="0"/>
              <a:t>se užívala jeho </a:t>
            </a:r>
            <a:r>
              <a:rPr lang="cs-CZ" dirty="0"/>
              <a:t>převrácená hodnota - Tepelný odpor R = d / </a:t>
            </a:r>
            <a:r>
              <a:rPr lang="el-GR" dirty="0"/>
              <a:t>λ</a:t>
            </a:r>
            <a:endParaRPr lang="cs-CZ" dirty="0"/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19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106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2556715" y="971550"/>
            <a:ext cx="4013975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ct val="35000"/>
              </a:spcBef>
            </a:pPr>
            <a:endParaRPr lang="cs-CZ" b="1" dirty="0"/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Ing. Jiří Kux</a:t>
            </a:r>
          </a:p>
          <a:p>
            <a:pPr algn="just">
              <a:lnSpc>
                <a:spcPct val="135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cs-CZ" b="1" dirty="0"/>
              <a:t> jednatel</a:t>
            </a:r>
          </a:p>
          <a:p>
            <a:pPr algn="just">
              <a:lnSpc>
                <a:spcPct val="135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cs-CZ" b="1" dirty="0"/>
              <a:t>Společnost VAPIS stavební hmoty s.r.o.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</p:spPr>
        <p:txBody>
          <a:bodyPr/>
          <a:lstStyle/>
          <a:p>
            <a:pPr eaLnBrk="1" hangingPunct="1"/>
            <a:r>
              <a:rPr lang="cs-CZ" dirty="0" smtClean="0"/>
              <a:t>Přednášející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971551" y="3213100"/>
            <a:ext cx="7632700" cy="168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  <a:spcBef>
                <a:spcPct val="35000"/>
              </a:spcBef>
            </a:pPr>
            <a:r>
              <a:rPr lang="cs-CZ" b="1" dirty="0"/>
              <a:t>Obsah:</a:t>
            </a:r>
          </a:p>
          <a:p>
            <a:pPr>
              <a:lnSpc>
                <a:spcPct val="135000"/>
              </a:lnSpc>
              <a:spcBef>
                <a:spcPct val="35000"/>
              </a:spcBef>
              <a:buFontTx/>
              <a:buChar char="-"/>
            </a:pPr>
            <a:r>
              <a:rPr lang="cs-CZ" b="1" dirty="0" smtClean="0"/>
              <a:t> stavebně </a:t>
            </a:r>
            <a:r>
              <a:rPr lang="cs-CZ" b="1" dirty="0" smtClean="0"/>
              <a:t>fyzikální </a:t>
            </a:r>
            <a:r>
              <a:rPr lang="cs-CZ" b="1" dirty="0" smtClean="0"/>
              <a:t>vlastnosti vápenopísku</a:t>
            </a:r>
            <a:endParaRPr lang="cs-CZ" b="1" dirty="0"/>
          </a:p>
          <a:p>
            <a:pPr>
              <a:lnSpc>
                <a:spcPct val="135000"/>
              </a:lnSpc>
              <a:spcBef>
                <a:spcPct val="35000"/>
              </a:spcBef>
              <a:buFontTx/>
              <a:buChar char="-"/>
            </a:pPr>
            <a:r>
              <a:rPr lang="cs-CZ" b="1" dirty="0"/>
              <a:t> </a:t>
            </a:r>
            <a:r>
              <a:rPr lang="cs-CZ" b="1" dirty="0" smtClean="0"/>
              <a:t>užití, výpočty, aplikace</a:t>
            </a:r>
          </a:p>
          <a:p>
            <a:pPr>
              <a:lnSpc>
                <a:spcPct val="135000"/>
              </a:lnSpc>
              <a:spcBef>
                <a:spcPct val="35000"/>
              </a:spcBef>
              <a:buFontTx/>
              <a:buChar char="-"/>
            </a:pPr>
            <a:r>
              <a:rPr lang="cs-CZ" b="1" dirty="0"/>
              <a:t> </a:t>
            </a:r>
            <a:r>
              <a:rPr lang="cs-CZ" b="1" dirty="0" smtClean="0"/>
              <a:t>zdicí </a:t>
            </a:r>
            <a:r>
              <a:rPr lang="cs-CZ" b="1" dirty="0" smtClean="0"/>
              <a:t>vápenopískové systémy (ruční zdění / QUADRO + QUADRO </a:t>
            </a:r>
            <a:r>
              <a:rPr lang="cs-CZ" b="1" i="1" dirty="0" smtClean="0"/>
              <a:t>E)</a:t>
            </a:r>
            <a:r>
              <a:rPr lang="cs-CZ" b="1" dirty="0" smtClean="0"/>
              <a:t>	</a:t>
            </a:r>
            <a:endParaRPr lang="cs-CZ" b="1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20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653088" y="1278140"/>
            <a:ext cx="31670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b="1" dirty="0"/>
              <a:t>Dvouvrstvé zdivo:	</a:t>
            </a:r>
          </a:p>
          <a:p>
            <a:pPr algn="just">
              <a:buFontTx/>
              <a:buChar char="•"/>
            </a:pPr>
            <a:r>
              <a:rPr lang="cs-CZ" sz="1200" dirty="0"/>
              <a:t> VAPIS 6DF = 17,5 cm</a:t>
            </a:r>
          </a:p>
          <a:p>
            <a:pPr algn="just">
              <a:buFontTx/>
              <a:buChar char="•"/>
            </a:pPr>
            <a:r>
              <a:rPr lang="cs-CZ" sz="1200" dirty="0"/>
              <a:t> izolace EPS 14 cm, omítka 2x 1cm</a:t>
            </a:r>
          </a:p>
          <a:p>
            <a:pPr algn="just">
              <a:buFontTx/>
              <a:buChar char="•"/>
            </a:pPr>
            <a:r>
              <a:rPr lang="cs-CZ" sz="1200" dirty="0"/>
              <a:t> </a:t>
            </a:r>
            <a:r>
              <a:rPr lang="cs-CZ" sz="1200" dirty="0" err="1"/>
              <a:t>celk</a:t>
            </a:r>
            <a:r>
              <a:rPr lang="cs-CZ" sz="1200" dirty="0"/>
              <a:t>. tloušťka 33,5 cm</a:t>
            </a:r>
          </a:p>
          <a:p>
            <a:pPr algn="just">
              <a:buFontTx/>
              <a:buChar char="•"/>
            </a:pPr>
            <a:r>
              <a:rPr lang="cs-CZ" sz="1200" dirty="0"/>
              <a:t> U = 0,24 W/(m</a:t>
            </a:r>
            <a:r>
              <a:rPr lang="cs-CZ" sz="1200" baseline="30000" dirty="0"/>
              <a:t>2</a:t>
            </a:r>
            <a:r>
              <a:rPr lang="cs-CZ" sz="1200" dirty="0"/>
              <a:t>.K)</a:t>
            </a:r>
          </a:p>
        </p:txBody>
      </p:sp>
      <p:pic>
        <p:nvPicPr>
          <p:cNvPr id="14341" name="Picture 5" descr="F_02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82" b="68102"/>
          <a:stretch>
            <a:fillRect/>
          </a:stretch>
        </p:blipFill>
        <p:spPr bwMode="auto">
          <a:xfrm>
            <a:off x="855700" y="1268413"/>
            <a:ext cx="10160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F_02_03_ne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6" b="58797"/>
          <a:stretch>
            <a:fillRect/>
          </a:stretch>
        </p:blipFill>
        <p:spPr bwMode="auto">
          <a:xfrm>
            <a:off x="4643438" y="1280170"/>
            <a:ext cx="10350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847050" y="1268413"/>
            <a:ext cx="29949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Jednovrstvé zdivo:	</a:t>
            </a:r>
          </a:p>
          <a:p>
            <a:pPr algn="just">
              <a:buFontTx/>
              <a:buChar char="•"/>
            </a:pPr>
            <a:r>
              <a:rPr lang="cs-CZ" sz="1200" dirty="0"/>
              <a:t> </a:t>
            </a:r>
            <a:r>
              <a:rPr lang="cs-CZ" sz="1200" dirty="0" err="1"/>
              <a:t>Superizolační</a:t>
            </a:r>
            <a:r>
              <a:rPr lang="cs-CZ" sz="1200" dirty="0"/>
              <a:t> pálená cihla 44 cm</a:t>
            </a:r>
          </a:p>
          <a:p>
            <a:pPr algn="just">
              <a:buFontTx/>
              <a:buChar char="•"/>
            </a:pPr>
            <a:r>
              <a:rPr lang="cs-CZ" sz="1200" dirty="0"/>
              <a:t> 2x omítka 2 cm</a:t>
            </a:r>
          </a:p>
          <a:p>
            <a:pPr algn="just">
              <a:buFontTx/>
              <a:buChar char="•"/>
            </a:pPr>
            <a:r>
              <a:rPr lang="cs-CZ" sz="1200" dirty="0" err="1"/>
              <a:t>celk</a:t>
            </a:r>
            <a:r>
              <a:rPr lang="cs-CZ" sz="1200" dirty="0"/>
              <a:t>. tloušťka 47,5 cm</a:t>
            </a:r>
          </a:p>
          <a:p>
            <a:pPr algn="just">
              <a:buFontTx/>
              <a:buChar char="•"/>
            </a:pPr>
            <a:r>
              <a:rPr lang="cs-CZ" sz="1200" dirty="0"/>
              <a:t> U = 0,26 W/(m</a:t>
            </a:r>
            <a:r>
              <a:rPr lang="cs-CZ" sz="1200" baseline="30000" dirty="0"/>
              <a:t>2</a:t>
            </a:r>
            <a:r>
              <a:rPr lang="cs-CZ" sz="1200" dirty="0"/>
              <a:t>.K)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1853079" y="2888940"/>
            <a:ext cx="541922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Součinitel prostupu tepla U konstrukce </a:t>
            </a:r>
            <a:r>
              <a:rPr lang="en-US" b="1" dirty="0">
                <a:cs typeface="Arial" charset="0"/>
              </a:rPr>
              <a:t>[</a:t>
            </a:r>
            <a:r>
              <a:rPr lang="cs-CZ" b="1" dirty="0">
                <a:cs typeface="Arial" charset="0"/>
              </a:rPr>
              <a:t>W/(m</a:t>
            </a:r>
            <a:r>
              <a:rPr lang="cs-CZ" b="1" baseline="30000" dirty="0">
                <a:cs typeface="Arial" charset="0"/>
              </a:rPr>
              <a:t>2</a:t>
            </a:r>
            <a:r>
              <a:rPr lang="cs-CZ" b="1" dirty="0">
                <a:cs typeface="Arial" charset="0"/>
              </a:rPr>
              <a:t>.K)</a:t>
            </a:r>
            <a:r>
              <a:rPr lang="en-US" b="1" dirty="0" smtClean="0">
                <a:cs typeface="Arial" charset="0"/>
              </a:rPr>
              <a:t>]</a:t>
            </a:r>
            <a:r>
              <a:rPr lang="cs-CZ" b="1" dirty="0" smtClean="0">
                <a:cs typeface="Arial" charset="0"/>
              </a:rPr>
              <a:t/>
            </a:r>
            <a:br>
              <a:rPr lang="cs-CZ" b="1" dirty="0" smtClean="0">
                <a:cs typeface="Arial" charset="0"/>
              </a:rPr>
            </a:br>
            <a:r>
              <a:rPr lang="cs-CZ" sz="1200" dirty="0" smtClean="0">
                <a:cs typeface="Arial" charset="0"/>
              </a:rPr>
              <a:t>   </a:t>
            </a:r>
          </a:p>
          <a:p>
            <a:pPr algn="ctr"/>
            <a:r>
              <a:rPr lang="cs-CZ" sz="1200" dirty="0" smtClean="0">
                <a:cs typeface="Arial" charset="0"/>
              </a:rPr>
              <a:t> </a:t>
            </a:r>
            <a:r>
              <a:rPr lang="cs-CZ" sz="1200" dirty="0" smtClean="0"/>
              <a:t> </a:t>
            </a:r>
            <a:r>
              <a:rPr lang="cs-CZ" sz="1200" dirty="0"/>
              <a:t>norma požadavek  = </a:t>
            </a:r>
            <a:r>
              <a:rPr lang="cs-CZ" sz="1200" dirty="0" smtClean="0"/>
              <a:t>0,30           </a:t>
            </a:r>
            <a:r>
              <a:rPr lang="cs-CZ" sz="1200" dirty="0"/>
              <a:t>norma doporučení = 0,25</a:t>
            </a:r>
            <a:endParaRPr lang="en-US" sz="1200" dirty="0"/>
          </a:p>
          <a:p>
            <a:pPr algn="ctr"/>
            <a:endParaRPr lang="en-US" sz="1200" dirty="0"/>
          </a:p>
        </p:txBody>
      </p:sp>
      <p:pic>
        <p:nvPicPr>
          <p:cNvPr id="1434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3836318"/>
            <a:ext cx="5905500" cy="21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 bwMode="auto">
          <a:xfrm>
            <a:off x="1475657" y="4941168"/>
            <a:ext cx="6058516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 cap="flat" cmpd="sng" algn="ctr">
            <a:solidFill>
              <a:srgbClr val="00964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07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3" grpId="0"/>
      <p:bldP spid="14344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 – příklady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333500" y="1763713"/>
            <a:ext cx="3097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17413" name="Picture 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0" y="1358770"/>
            <a:ext cx="3743325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67175"/>
            <a:ext cx="367188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310"/>
          <p:cNvSpPr txBox="1">
            <a:spLocks noChangeArrowheads="1"/>
          </p:cNvSpPr>
          <p:nvPr/>
        </p:nvSpPr>
        <p:spPr bwMode="auto">
          <a:xfrm>
            <a:off x="971600" y="1583795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1000" b="1" dirty="0"/>
              <a:t>VAPIS 8DF (240) </a:t>
            </a:r>
            <a:br>
              <a:rPr lang="cs-CZ" sz="1000" b="1" dirty="0"/>
            </a:br>
            <a:r>
              <a:rPr lang="cs-CZ" sz="1000" b="1" dirty="0"/>
              <a:t>TOH 1,4</a:t>
            </a:r>
            <a:endParaRPr lang="en-US" sz="1000" b="1" dirty="0"/>
          </a:p>
        </p:txBody>
      </p:sp>
      <p:sp>
        <p:nvSpPr>
          <p:cNvPr id="17416" name="Text Box 312"/>
          <p:cNvSpPr txBox="1">
            <a:spLocks noChangeArrowheads="1"/>
          </p:cNvSpPr>
          <p:nvPr/>
        </p:nvSpPr>
        <p:spPr bwMode="auto">
          <a:xfrm>
            <a:off x="4427860" y="4265613"/>
            <a:ext cx="1368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1000" b="1"/>
              <a:t>VAPIS 8DF (240) </a:t>
            </a:r>
            <a:br>
              <a:rPr lang="cs-CZ" sz="1000" b="1"/>
            </a:br>
            <a:r>
              <a:rPr lang="cs-CZ" sz="1000" b="1"/>
              <a:t>TOH 1,4;</a:t>
            </a:r>
            <a:endParaRPr lang="en-US" sz="1000" b="1"/>
          </a:p>
        </p:txBody>
      </p:sp>
      <p:sp>
        <p:nvSpPr>
          <p:cNvPr id="17417" name="Text Box 314"/>
          <p:cNvSpPr txBox="1">
            <a:spLocks noChangeArrowheads="1"/>
          </p:cNvSpPr>
          <p:nvPr/>
        </p:nvSpPr>
        <p:spPr bwMode="auto">
          <a:xfrm>
            <a:off x="611187" y="941388"/>
            <a:ext cx="45908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200" b="1" dirty="0"/>
              <a:t>- </a:t>
            </a:r>
            <a:r>
              <a:rPr lang="cs-CZ" sz="1200" b="1" dirty="0" err="1"/>
              <a:t>tl</a:t>
            </a:r>
            <a:r>
              <a:rPr lang="cs-CZ" sz="1200" b="1" dirty="0"/>
              <a:t>. zdiva 24,0 cm; dutý </a:t>
            </a:r>
            <a:r>
              <a:rPr lang="cs-CZ" sz="1200" b="1" dirty="0" smtClean="0"/>
              <a:t>blok, objemová hmotnost 1,4 kg/dm3</a:t>
            </a:r>
            <a:endParaRPr lang="cs-CZ" sz="1200" b="1" dirty="0"/>
          </a:p>
          <a:p>
            <a:r>
              <a:rPr lang="cs-CZ" sz="1200" b="1" dirty="0"/>
              <a:t>- EPS </a:t>
            </a:r>
            <a:r>
              <a:rPr lang="cs-CZ" sz="1200" b="1" dirty="0" err="1"/>
              <a:t>tl</a:t>
            </a:r>
            <a:r>
              <a:rPr lang="cs-CZ" sz="1200" b="1" dirty="0"/>
              <a:t>. 14 cm</a:t>
            </a:r>
            <a:endParaRPr lang="en-US" sz="1200" b="1" dirty="0"/>
          </a:p>
        </p:txBody>
      </p:sp>
      <p:sp>
        <p:nvSpPr>
          <p:cNvPr id="17418" name="Text Box 316"/>
          <p:cNvSpPr txBox="1">
            <a:spLocks noChangeArrowheads="1"/>
          </p:cNvSpPr>
          <p:nvPr/>
        </p:nvSpPr>
        <p:spPr bwMode="auto">
          <a:xfrm>
            <a:off x="4022001" y="3593832"/>
            <a:ext cx="48605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200" b="1" dirty="0"/>
              <a:t>- </a:t>
            </a:r>
            <a:r>
              <a:rPr lang="cs-CZ" sz="1200" b="1" dirty="0" err="1"/>
              <a:t>tl</a:t>
            </a:r>
            <a:r>
              <a:rPr lang="cs-CZ" sz="1200" b="1" dirty="0"/>
              <a:t>. zdiva 24,0 cm; dutý </a:t>
            </a:r>
            <a:r>
              <a:rPr lang="cs-CZ" sz="1200" b="1" dirty="0" smtClean="0"/>
              <a:t>blok</a:t>
            </a:r>
            <a:r>
              <a:rPr lang="cs-CZ" sz="1200" b="1" dirty="0"/>
              <a:t>, </a:t>
            </a:r>
            <a:r>
              <a:rPr lang="cs-CZ" sz="1200" b="1" dirty="0" smtClean="0"/>
              <a:t>objemová </a:t>
            </a:r>
            <a:r>
              <a:rPr lang="cs-CZ" sz="1200" b="1" dirty="0"/>
              <a:t>hmotnost 1,4 kg/dm3</a:t>
            </a:r>
          </a:p>
          <a:p>
            <a:r>
              <a:rPr lang="cs-CZ" sz="1200" b="1" dirty="0"/>
              <a:t>- EPS </a:t>
            </a:r>
            <a:r>
              <a:rPr lang="cs-CZ" sz="1200" b="1" dirty="0" err="1"/>
              <a:t>tl</a:t>
            </a:r>
            <a:r>
              <a:rPr lang="cs-CZ" sz="1200" b="1" dirty="0"/>
              <a:t>. 30 cm</a:t>
            </a:r>
            <a:endParaRPr lang="en-US" sz="1200" b="1" dirty="0"/>
          </a:p>
        </p:txBody>
      </p:sp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26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5" grpId="0"/>
      <p:bldP spid="17416" grpId="0"/>
      <p:bldP spid="17417" grpId="0"/>
      <p:bldP spid="174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akumulace</a:t>
            </a:r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684213" y="1196975"/>
            <a:ext cx="79914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sz="1400" dirty="0"/>
              <a:t> Tepelnou akumulaci obvodové stěny a její vliv na vnitřní teplotní stabilitu lze vyjádřit pomocí </a:t>
            </a:r>
            <a:br>
              <a:rPr lang="cs-CZ" sz="1400" dirty="0"/>
            </a:br>
            <a:r>
              <a:rPr lang="cs-CZ" sz="1400" dirty="0"/>
              <a:t>   </a:t>
            </a:r>
            <a:r>
              <a:rPr lang="cs-CZ" sz="1400" b="1" u="sng" dirty="0"/>
              <a:t>tepelné kapacity C</a:t>
            </a:r>
            <a:r>
              <a:rPr lang="cs-CZ" sz="1400" dirty="0"/>
              <a:t>, resp. její poměrné části vztažené na jednotku plochy stěny (plošné tepelné</a:t>
            </a:r>
            <a:br>
              <a:rPr lang="cs-CZ" sz="1400" dirty="0"/>
            </a:br>
            <a:r>
              <a:rPr lang="cs-CZ" sz="1400" dirty="0"/>
              <a:t>   kapacity). Tepelná kapacita je množství tepla, které stěna pohltí nebo vydá při ohřátí resp.</a:t>
            </a:r>
            <a:br>
              <a:rPr lang="cs-CZ" sz="1400" dirty="0"/>
            </a:br>
            <a:r>
              <a:rPr lang="cs-CZ" sz="1400" dirty="0"/>
              <a:t>   ochlazení o jeden °C (nebo jeden Kelvin, K). </a:t>
            </a:r>
          </a:p>
        </p:txBody>
      </p:sp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757238" y="2798930"/>
            <a:ext cx="7991475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200" b="1" dirty="0"/>
              <a:t>  </a:t>
            </a:r>
            <a:r>
              <a:rPr lang="cs-CZ" sz="2000" b="1" dirty="0"/>
              <a:t>C = c . </a:t>
            </a:r>
            <a:r>
              <a:rPr lang="el-GR" b="1" dirty="0"/>
              <a:t>ρ</a:t>
            </a:r>
            <a:r>
              <a:rPr lang="cs-CZ" sz="2000" b="1" dirty="0"/>
              <a:t> . d</a:t>
            </a:r>
            <a:r>
              <a:rPr lang="cs-CZ" sz="1200" b="1" dirty="0"/>
              <a:t>,  	kde	c = měrná tepelná kapacita (1 000 J/</a:t>
            </a:r>
            <a:r>
              <a:rPr lang="cs-CZ" sz="1200" b="1" dirty="0" err="1"/>
              <a:t>kg.K</a:t>
            </a:r>
            <a:r>
              <a:rPr lang="cs-CZ" sz="1200" b="1" dirty="0"/>
              <a:t>)</a:t>
            </a:r>
            <a:br>
              <a:rPr lang="cs-CZ" sz="1200" b="1" dirty="0"/>
            </a:br>
            <a:r>
              <a:rPr lang="cs-CZ" sz="1200" b="1" dirty="0"/>
              <a:t>			</a:t>
            </a:r>
            <a:r>
              <a:rPr lang="el-GR" sz="1200" b="1" dirty="0"/>
              <a:t>ρ</a:t>
            </a:r>
            <a:r>
              <a:rPr lang="cs-CZ" sz="1200" b="1" dirty="0"/>
              <a:t> = objemová hmotnost (2 000 kg/m3)</a:t>
            </a:r>
            <a:br>
              <a:rPr lang="cs-CZ" sz="1200" b="1" dirty="0"/>
            </a:br>
            <a:r>
              <a:rPr lang="cs-CZ" sz="1200" b="1" dirty="0"/>
              <a:t>			d = tloušťka stěny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 sz="1200" b="1" dirty="0"/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2411413" y="4051468"/>
            <a:ext cx="36004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b="1" dirty="0"/>
              <a:t> C </a:t>
            </a:r>
            <a:r>
              <a:rPr lang="cs-CZ" b="1" baseline="-25000" dirty="0"/>
              <a:t>VAPIS</a:t>
            </a:r>
            <a:r>
              <a:rPr lang="cs-CZ" b="1" dirty="0"/>
              <a:t> (30cm) 	= 600 </a:t>
            </a:r>
            <a:r>
              <a:rPr lang="cs-CZ" b="1" dirty="0" err="1"/>
              <a:t>kJ</a:t>
            </a:r>
            <a:r>
              <a:rPr lang="cs-CZ" b="1" dirty="0"/>
              <a:t>/m</a:t>
            </a:r>
            <a:r>
              <a:rPr lang="cs-CZ" b="1" baseline="30000" dirty="0"/>
              <a:t>3</a:t>
            </a:r>
            <a:r>
              <a:rPr lang="cs-CZ" b="1" dirty="0"/>
              <a:t>.K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b="1" dirty="0"/>
              <a:t> C </a:t>
            </a:r>
            <a:r>
              <a:rPr lang="cs-CZ" b="1" baseline="-25000" dirty="0"/>
              <a:t>VAPIS</a:t>
            </a:r>
            <a:r>
              <a:rPr lang="cs-CZ" b="1" dirty="0"/>
              <a:t> (24cm) 	= 480 </a:t>
            </a:r>
            <a:r>
              <a:rPr lang="cs-CZ" b="1" dirty="0" err="1"/>
              <a:t>kJ</a:t>
            </a:r>
            <a:r>
              <a:rPr lang="cs-CZ" b="1" dirty="0"/>
              <a:t>/m</a:t>
            </a:r>
            <a:r>
              <a:rPr lang="cs-CZ" b="1" baseline="30000" dirty="0"/>
              <a:t>3</a:t>
            </a:r>
            <a:r>
              <a:rPr lang="cs-CZ" b="1" dirty="0"/>
              <a:t>.K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b="1" dirty="0"/>
              <a:t> C </a:t>
            </a:r>
            <a:r>
              <a:rPr lang="cs-CZ" b="1" baseline="-25000" dirty="0"/>
              <a:t>VAPIS</a:t>
            </a:r>
            <a:r>
              <a:rPr lang="cs-CZ" b="1" dirty="0"/>
              <a:t> (17,5 cm) 	= 350 </a:t>
            </a:r>
            <a:r>
              <a:rPr lang="cs-CZ" b="1" dirty="0" err="1"/>
              <a:t>kJ</a:t>
            </a:r>
            <a:r>
              <a:rPr lang="cs-CZ" b="1" dirty="0"/>
              <a:t>/m</a:t>
            </a:r>
            <a:r>
              <a:rPr lang="cs-CZ" b="1" baseline="30000" dirty="0"/>
              <a:t>3</a:t>
            </a:r>
            <a:r>
              <a:rPr lang="cs-CZ" b="1" dirty="0"/>
              <a:t>.K</a:t>
            </a:r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62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akumulace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84213" y="809625"/>
            <a:ext cx="79914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sz="1400" dirty="0"/>
              <a:t> Tepelnou akumulaci lze rovněž vyjádřit pomocí tzv. </a:t>
            </a:r>
            <a:r>
              <a:rPr lang="cs-CZ" sz="1400" b="1" u="sng" dirty="0"/>
              <a:t>tepelné jímavosti b</a:t>
            </a:r>
            <a:r>
              <a:rPr lang="cs-CZ" sz="1400" dirty="0"/>
              <a:t>, což je schopnost</a:t>
            </a:r>
            <a:br>
              <a:rPr lang="cs-CZ" sz="1400" dirty="0"/>
            </a:br>
            <a:r>
              <a:rPr lang="cs-CZ" sz="1400" dirty="0"/>
              <a:t>   materiálu přijímat teplo: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28675" y="1484313"/>
            <a:ext cx="7991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2000" b="1"/>
              <a:t>b =  λ  . </a:t>
            </a:r>
            <a:r>
              <a:rPr lang="el-GR" sz="2000" b="1">
                <a:cs typeface="Arial" charset="0"/>
              </a:rPr>
              <a:t>ρ</a:t>
            </a:r>
            <a:r>
              <a:rPr lang="cs-CZ" sz="2000" b="1"/>
              <a:t> . c</a:t>
            </a:r>
            <a:r>
              <a:rPr lang="cs-CZ" sz="1200" b="1"/>
              <a:t> 	kde	λ = součinitel tepelné vodivosti (1,1 W/m.K)</a:t>
            </a:r>
            <a:br>
              <a:rPr lang="cs-CZ" sz="1200" b="1"/>
            </a:br>
            <a:r>
              <a:rPr lang="cs-CZ" sz="1200" b="1"/>
              <a:t>			</a:t>
            </a:r>
            <a:r>
              <a:rPr lang="el-GR" sz="1200" b="1"/>
              <a:t>ρ</a:t>
            </a:r>
            <a:r>
              <a:rPr lang="cs-CZ" sz="1200" b="1"/>
              <a:t> =</a:t>
            </a:r>
            <a:r>
              <a:rPr lang="cs-CZ" sz="1200"/>
              <a:t> </a:t>
            </a:r>
            <a:r>
              <a:rPr lang="cs-CZ" sz="1200" b="1"/>
              <a:t>objemová hmotnost (2 000 kg/m3)</a:t>
            </a:r>
            <a:br>
              <a:rPr lang="cs-CZ" sz="1200" b="1"/>
            </a:br>
            <a:r>
              <a:rPr lang="cs-CZ" sz="1200" b="1"/>
              <a:t>			c = měrná tepelná kapacita (1 000 J/kg.K)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2771775" y="2349500"/>
            <a:ext cx="3600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pl-PL" b="1"/>
              <a:t> b </a:t>
            </a:r>
            <a:r>
              <a:rPr lang="pl-PL" b="1" baseline="-25000"/>
              <a:t>VAPIS</a:t>
            </a:r>
            <a:r>
              <a:rPr lang="pl-PL" b="1"/>
              <a:t> = 2 200 kW</a:t>
            </a:r>
            <a:r>
              <a:rPr lang="pl-PL" b="1" baseline="30000"/>
              <a:t>2</a:t>
            </a:r>
            <a:r>
              <a:rPr lang="pl-PL" b="1"/>
              <a:t>.s.m</a:t>
            </a:r>
            <a:r>
              <a:rPr lang="pl-PL" b="1" baseline="30000"/>
              <a:t>-4</a:t>
            </a:r>
            <a:r>
              <a:rPr lang="pl-PL" b="1"/>
              <a:t>.K</a:t>
            </a:r>
            <a:r>
              <a:rPr lang="pl-PL" b="1" baseline="30000"/>
              <a:t>-2</a:t>
            </a:r>
            <a:endParaRPr lang="cs-CZ" b="1" baseline="30000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684213" y="2781300"/>
            <a:ext cx="7991475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Čím větší je hodnota tepelné jímavosti, tím lepší je schopnost materiálu akumulovat teplo.</a:t>
            </a:r>
            <a:br>
              <a:rPr lang="cs-CZ" sz="1400" dirty="0"/>
            </a:br>
            <a:r>
              <a:rPr lang="cs-CZ" sz="1400" dirty="0"/>
              <a:t>  Zjednodušeně ji lze považovat za parametr, který nás informuje o vlastnosti materiálu způsobující</a:t>
            </a:r>
            <a:br>
              <a:rPr lang="cs-CZ" sz="1400" dirty="0"/>
            </a:br>
            <a:r>
              <a:rPr lang="cs-CZ" sz="1400" dirty="0"/>
              <a:t>  zpomalení vychládání objektu při topné přestávce (byť jen půl hodiny) v zimě, a naopak o ohřívání</a:t>
            </a:r>
            <a:br>
              <a:rPr lang="cs-CZ" sz="1400" dirty="0"/>
            </a:br>
            <a:r>
              <a:rPr lang="cs-CZ" sz="1400" dirty="0"/>
              <a:t>  objektu vlivem venkovních zdrojů tepla v létě.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Vysoká tepelná vodivost u vápenopískových cihel se tak stává v kombinaci s kvalitní tepelnou</a:t>
            </a:r>
            <a:br>
              <a:rPr lang="cs-CZ" sz="1400" dirty="0"/>
            </a:br>
            <a:r>
              <a:rPr lang="cs-CZ" sz="1400" dirty="0"/>
              <a:t>   izolací výhodou, protože zajišťuje celoročně příjemné klima v objektu, je to důležitá vlastnost u</a:t>
            </a:r>
            <a:br>
              <a:rPr lang="cs-CZ" sz="1400" dirty="0"/>
            </a:br>
            <a:r>
              <a:rPr lang="cs-CZ" sz="1400" dirty="0"/>
              <a:t>   pasivních domů.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Toto je způsobeno masivním, robustním charakterem vápenopískových cihel, vyjádřeným jejich </a:t>
            </a:r>
            <a:br>
              <a:rPr lang="cs-CZ" sz="1400" dirty="0"/>
            </a:br>
            <a:r>
              <a:rPr lang="cs-CZ" sz="1400" dirty="0"/>
              <a:t>  vysokou objemovou hmotností (ve srovnání např. s pálenou cihlou nebo pórobetonem). Z toho</a:t>
            </a:r>
            <a:br>
              <a:rPr lang="cs-CZ" sz="1400" dirty="0"/>
            </a:br>
            <a:r>
              <a:rPr lang="cs-CZ" sz="1400" dirty="0"/>
              <a:t>  vyplývají slabé tepelně izolační vlastnosti, dané i faktem vysoké tepelné jímavosti, kdy se</a:t>
            </a:r>
            <a:br>
              <a:rPr lang="cs-CZ" sz="1400" dirty="0"/>
            </a:br>
            <a:r>
              <a:rPr lang="cs-CZ" sz="1400" dirty="0"/>
              <a:t>  vápenopísková cihla stává materiálem tepelně průchozím a pro zamezení tepelných ztrát je nutné</a:t>
            </a:r>
            <a:br>
              <a:rPr lang="cs-CZ" sz="1400" dirty="0"/>
            </a:br>
            <a:r>
              <a:rPr lang="cs-CZ" sz="1400" dirty="0"/>
              <a:t>  zdivo z vápenopískových cihel zateplovat. To na druhou stranu vápenopískové cihle umožňuje</a:t>
            </a:r>
            <a:br>
              <a:rPr lang="cs-CZ" sz="1400" dirty="0"/>
            </a:br>
            <a:r>
              <a:rPr lang="cs-CZ" sz="1400" dirty="0"/>
              <a:t>  soustředit se na vlastnosti statické, zvukově izolační, požárně-bezpečnostní, to vše při snížení</a:t>
            </a:r>
            <a:br>
              <a:rPr lang="cs-CZ" sz="1400" dirty="0"/>
            </a:br>
            <a:r>
              <a:rPr lang="cs-CZ" sz="1400" dirty="0"/>
              <a:t>  tloušťky zdiva, zatímco funkce tepelně izolační je zde přenechána tepelnému izolantu. </a:t>
            </a:r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4349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Faktor difuzního odporu </a:t>
            </a:r>
            <a:r>
              <a:rPr lang="cs-CZ" dirty="0" smtClean="0">
                <a:latin typeface="Cambria Math"/>
                <a:ea typeface="Cambria Math"/>
              </a:rPr>
              <a:t>𝞵</a:t>
            </a:r>
            <a:endParaRPr lang="cs-CZ" dirty="0" smtClean="0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566555" y="1043735"/>
            <a:ext cx="7991475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sz="1400" dirty="0" smtClean="0"/>
              <a:t>Faktor </a:t>
            </a:r>
            <a:r>
              <a:rPr lang="cs-CZ" sz="1400" dirty="0"/>
              <a:t>difuzního </a:t>
            </a:r>
            <a:r>
              <a:rPr lang="cs-CZ" sz="1400" dirty="0" smtClean="0"/>
              <a:t>odporu </a:t>
            </a:r>
            <a:r>
              <a:rPr lang="cs-CZ" sz="1400" dirty="0" smtClean="0">
                <a:latin typeface="Cambria Math"/>
                <a:ea typeface="Cambria Math"/>
              </a:rPr>
              <a:t>𝞵</a:t>
            </a:r>
            <a:r>
              <a:rPr lang="cs-CZ" sz="1400" dirty="0" smtClean="0">
                <a:latin typeface="Arial" pitchFamily="34" charset="0"/>
                <a:ea typeface="Cambria Math"/>
              </a:rPr>
              <a:t> vyjadřuje, kolikanásobně je difuzní odpor vrstvy materiálu vyšší než difuzní odpor vzduchové vrstvy při stejné tloušťce za stejných podmínek. 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sz="1400" dirty="0">
                <a:latin typeface="Arial" pitchFamily="34" charset="0"/>
                <a:ea typeface="Cambria Math"/>
              </a:rPr>
              <a:t>Pro porovnání difuzních odporů různých konstrukcí je nutné násobit </a:t>
            </a:r>
            <a:r>
              <a:rPr lang="cs-CZ" sz="1400" dirty="0">
                <a:ea typeface="Cambria Math"/>
              </a:rPr>
              <a:t>𝞵 tloušťkou uvažované vrstvy v m.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sz="1400" dirty="0" smtClean="0">
                <a:latin typeface="Arial" pitchFamily="34" charset="0"/>
                <a:ea typeface="Cambria Math"/>
              </a:rPr>
              <a:t>Difuzní chování je rozdílné, zda nastane kondenzace uvnitř stavebního prvku (nižší hodnota) nebo nastane vně prvku (vyšší hodnota, perioda vysychání).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cs-CZ" sz="1400" dirty="0" smtClean="0">
              <a:latin typeface="Arial" pitchFamily="34" charset="0"/>
              <a:ea typeface="Cambria Math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sz="1400" dirty="0" smtClean="0">
                <a:latin typeface="Arial" pitchFamily="34" charset="0"/>
                <a:ea typeface="Cambria Math"/>
              </a:rPr>
              <a:t>Pro vápenopískové zdící prvky se používají návrhové hodnoty:</a:t>
            </a:r>
          </a:p>
          <a:p>
            <a:pPr marL="897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cs-CZ" b="1" dirty="0" smtClean="0">
                <a:latin typeface="Arial" pitchFamily="34" charset="0"/>
                <a:ea typeface="Cambria Math"/>
              </a:rPr>
              <a:t>objemová </a:t>
            </a:r>
            <a:r>
              <a:rPr lang="cs-CZ" b="1" dirty="0">
                <a:latin typeface="Arial" pitchFamily="34" charset="0"/>
                <a:ea typeface="Cambria Math"/>
              </a:rPr>
              <a:t>hmotnost materiálu </a:t>
            </a:r>
            <a:r>
              <a:rPr lang="cs-CZ" sz="1400" b="1" dirty="0">
                <a:latin typeface="Arial" pitchFamily="34" charset="0"/>
                <a:ea typeface="Cambria Math"/>
              </a:rPr>
              <a:t>&lt;</a:t>
            </a:r>
            <a:r>
              <a:rPr lang="cs-CZ" b="1" dirty="0" smtClean="0">
                <a:latin typeface="Arial" pitchFamily="34" charset="0"/>
                <a:ea typeface="Cambria Math"/>
              </a:rPr>
              <a:t> 1.400 </a:t>
            </a:r>
            <a:r>
              <a:rPr lang="cs-CZ" b="1" dirty="0">
                <a:latin typeface="Arial" pitchFamily="34" charset="0"/>
                <a:ea typeface="Cambria Math"/>
              </a:rPr>
              <a:t>kg/m</a:t>
            </a:r>
            <a:r>
              <a:rPr lang="cs-CZ" b="1" baseline="30000" dirty="0">
                <a:latin typeface="Arial" pitchFamily="34" charset="0"/>
                <a:ea typeface="Cambria Math"/>
              </a:rPr>
              <a:t>3</a:t>
            </a:r>
            <a:r>
              <a:rPr lang="cs-CZ" b="1" dirty="0">
                <a:latin typeface="Arial" pitchFamily="34" charset="0"/>
                <a:ea typeface="Cambria Math"/>
              </a:rPr>
              <a:t>  =&gt;	 </a:t>
            </a:r>
            <a:r>
              <a:rPr lang="cs-CZ" b="1" dirty="0">
                <a:latin typeface="Cambria Math"/>
                <a:ea typeface="Cambria Math"/>
              </a:rPr>
              <a:t>𝞵</a:t>
            </a:r>
            <a:r>
              <a:rPr lang="cs-CZ" b="1" dirty="0">
                <a:latin typeface="Arial" pitchFamily="34" charset="0"/>
                <a:ea typeface="Cambria Math"/>
              </a:rPr>
              <a:t> = 5 / </a:t>
            </a:r>
            <a:r>
              <a:rPr lang="cs-CZ" b="1" dirty="0" smtClean="0">
                <a:latin typeface="Arial" pitchFamily="34" charset="0"/>
                <a:ea typeface="Cambria Math"/>
              </a:rPr>
              <a:t>10</a:t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r>
              <a:rPr lang="cs-CZ" sz="1400" dirty="0" smtClean="0">
                <a:latin typeface="Arial" pitchFamily="34" charset="0"/>
                <a:ea typeface="Cambria Math"/>
              </a:rPr>
              <a:t>(většinou duté bloky)</a:t>
            </a:r>
            <a:endParaRPr lang="cs-CZ" sz="1400" b="1" dirty="0" smtClean="0">
              <a:latin typeface="Arial" pitchFamily="34" charset="0"/>
              <a:ea typeface="Cambria Math"/>
            </a:endParaRPr>
          </a:p>
          <a:p>
            <a:pPr marL="897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cs-CZ" b="1" dirty="0" smtClean="0">
                <a:latin typeface="Arial" pitchFamily="34" charset="0"/>
                <a:ea typeface="Cambria Math"/>
              </a:rPr>
              <a:t>objemová </a:t>
            </a:r>
            <a:r>
              <a:rPr lang="cs-CZ" b="1" dirty="0">
                <a:latin typeface="Arial" pitchFamily="34" charset="0"/>
                <a:ea typeface="Cambria Math"/>
              </a:rPr>
              <a:t>hmotnost materiálu </a:t>
            </a:r>
            <a:r>
              <a:rPr lang="cs-CZ" b="1" dirty="0" smtClean="0">
                <a:latin typeface="Arial" pitchFamily="34" charset="0"/>
                <a:ea typeface="Cambria Math"/>
              </a:rPr>
              <a:t>≥ </a:t>
            </a:r>
            <a:r>
              <a:rPr lang="cs-CZ" b="1" dirty="0">
                <a:latin typeface="Arial" pitchFamily="34" charset="0"/>
                <a:ea typeface="Cambria Math"/>
              </a:rPr>
              <a:t>1.400 kg/m</a:t>
            </a:r>
            <a:r>
              <a:rPr lang="cs-CZ" b="1" baseline="30000" dirty="0">
                <a:latin typeface="Arial" pitchFamily="34" charset="0"/>
                <a:ea typeface="Cambria Math"/>
              </a:rPr>
              <a:t>3</a:t>
            </a:r>
            <a:r>
              <a:rPr lang="cs-CZ" b="1" dirty="0">
                <a:latin typeface="Arial" pitchFamily="34" charset="0"/>
                <a:ea typeface="Cambria Math"/>
              </a:rPr>
              <a:t>  =&gt;	 </a:t>
            </a:r>
            <a:r>
              <a:rPr lang="cs-CZ" b="1" dirty="0">
                <a:latin typeface="Cambria Math"/>
                <a:ea typeface="Cambria Math"/>
              </a:rPr>
              <a:t>𝞵</a:t>
            </a:r>
            <a:r>
              <a:rPr lang="cs-CZ" b="1" dirty="0">
                <a:latin typeface="Arial" pitchFamily="34" charset="0"/>
                <a:ea typeface="Cambria Math"/>
              </a:rPr>
              <a:t> = </a:t>
            </a:r>
            <a:r>
              <a:rPr lang="cs-CZ" b="1" dirty="0" smtClean="0">
                <a:latin typeface="Arial" pitchFamily="34" charset="0"/>
                <a:ea typeface="Cambria Math"/>
              </a:rPr>
              <a:t>15 </a:t>
            </a:r>
            <a:r>
              <a:rPr lang="cs-CZ" b="1" dirty="0">
                <a:latin typeface="Arial" pitchFamily="34" charset="0"/>
                <a:ea typeface="Cambria Math"/>
              </a:rPr>
              <a:t>/ </a:t>
            </a:r>
            <a:r>
              <a:rPr lang="cs-CZ" b="1" dirty="0" smtClean="0">
                <a:latin typeface="Arial" pitchFamily="34" charset="0"/>
                <a:ea typeface="Cambria Math"/>
              </a:rPr>
              <a:t>25</a:t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r>
              <a:rPr lang="cs-CZ" sz="1400" dirty="0" smtClean="0">
                <a:latin typeface="Arial" pitchFamily="34" charset="0"/>
                <a:ea typeface="Cambria Math"/>
              </a:rPr>
              <a:t>(některé duté bloky a všechny plné bloky)</a:t>
            </a:r>
          </a:p>
          <a:p>
            <a:pPr marL="612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400" dirty="0" smtClean="0">
                <a:latin typeface="Arial" pitchFamily="34" charset="0"/>
                <a:ea typeface="Cambria Math"/>
              </a:rPr>
              <a:t>(Norma ČSN EN 1745  Zdivo a výrobky pro zdivo – Metody stanovení </a:t>
            </a:r>
            <a:br>
              <a:rPr lang="cs-CZ" sz="1400" dirty="0" smtClean="0">
                <a:latin typeface="Arial" pitchFamily="34" charset="0"/>
                <a:ea typeface="Cambria Math"/>
              </a:rPr>
            </a:br>
            <a:r>
              <a:rPr lang="cs-CZ" sz="1400" dirty="0" smtClean="0">
                <a:latin typeface="Arial" pitchFamily="34" charset="0"/>
                <a:ea typeface="Cambria Math"/>
              </a:rPr>
              <a:t>návrhových tepelných hodnot)</a:t>
            </a:r>
            <a:endParaRPr lang="cs-CZ" sz="1400" dirty="0">
              <a:latin typeface="Arial" pitchFamily="34" charset="0"/>
              <a:ea typeface="Cambria Math"/>
            </a:endParaRPr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802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z="2400" smtClean="0"/>
              <a:t>Tepelná ochrana – difuse</a:t>
            </a:r>
            <a:br>
              <a:rPr lang="cs-CZ" sz="2400" smtClean="0"/>
            </a:br>
            <a:endParaRPr lang="cs-CZ" sz="2400" smtClean="0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051050" y="1412875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/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765175"/>
            <a:ext cx="3887787" cy="3016250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05250"/>
            <a:ext cx="3024188" cy="234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933825"/>
            <a:ext cx="2952750" cy="2298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6516688" y="765175"/>
            <a:ext cx="22939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400" dirty="0"/>
              <a:t>VAPIS QUADRO E (175)</a:t>
            </a:r>
            <a:endParaRPr lang="en-US" sz="1400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79388" y="3648075"/>
            <a:ext cx="21605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400" dirty="0" err="1"/>
              <a:t>Superizolační</a:t>
            </a:r>
            <a:r>
              <a:rPr lang="cs-CZ" sz="1400" dirty="0"/>
              <a:t> pálená cihla</a:t>
            </a:r>
            <a:endParaRPr lang="en-US" sz="1400" dirty="0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6659563" y="3648075"/>
            <a:ext cx="15128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400" dirty="0" err="1"/>
              <a:t>Porobeton</a:t>
            </a:r>
            <a:r>
              <a:rPr lang="cs-CZ" sz="1400" dirty="0"/>
              <a:t> </a:t>
            </a:r>
            <a:r>
              <a:rPr lang="el-GR" sz="1400" dirty="0">
                <a:cs typeface="Arial" charset="0"/>
              </a:rPr>
              <a:t>λ</a:t>
            </a: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3373438" y="4057650"/>
            <a:ext cx="477837" cy="92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6807200" y="4048125"/>
            <a:ext cx="477838" cy="92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3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992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Tepelná ochrana – kontaktní zateplení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                                          (ETICS)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125538"/>
            <a:ext cx="22653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249363" y="1177925"/>
            <a:ext cx="2035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400" i="1" dirty="0"/>
              <a:t>Lepící malta</a:t>
            </a:r>
            <a:endParaRPr lang="en-US" sz="1400" i="1" dirty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746125" y="1471613"/>
            <a:ext cx="2538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400" i="1" dirty="0"/>
              <a:t>Tepelně-izolační vrstva</a:t>
            </a:r>
            <a:endParaRPr lang="en-US" sz="1400" i="1" dirty="0"/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736600" y="1768475"/>
            <a:ext cx="2538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400" i="1" dirty="0"/>
              <a:t>Armovací malta s tkaninou</a:t>
            </a:r>
            <a:endParaRPr lang="en-US" sz="1400" i="1" dirty="0"/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938213" y="2060575"/>
            <a:ext cx="23225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400" i="1" dirty="0"/>
              <a:t>Vnější omítka</a:t>
            </a:r>
            <a:endParaRPr lang="en-US" sz="1400" i="1" dirty="0"/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5584825" y="2162175"/>
            <a:ext cx="27320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400" i="1" dirty="0"/>
              <a:t>Vnitřní 1-vrstvá omítka</a:t>
            </a:r>
            <a:endParaRPr lang="en-US" sz="1400" i="1" dirty="0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5594350" y="2627313"/>
            <a:ext cx="23002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400" i="1" dirty="0"/>
              <a:t>Vápenopískové zdivo</a:t>
            </a:r>
            <a:endParaRPr lang="en-US" sz="1400" i="1" dirty="0"/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2699445" y="3860800"/>
            <a:ext cx="5832995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</a:t>
            </a:r>
            <a:r>
              <a:rPr lang="cs-CZ" sz="1500" dirty="0" smtClean="0"/>
              <a:t>Volitelné </a:t>
            </a:r>
            <a:r>
              <a:rPr lang="cs-CZ" sz="1500" dirty="0"/>
              <a:t>tepelně izolační vlastnosti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Konstrukce prostá tepelných mostů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Vysoká tepelná akumulace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Zkrácení topné sezony, úspora nákladů na topení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Stabilní klima v objektu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500" dirty="0"/>
              <a:t> V létě významná ochrana před horkem a </a:t>
            </a:r>
            <a:r>
              <a:rPr lang="cs-CZ" sz="1500" dirty="0" smtClean="0"/>
              <a:t>přehřátím </a:t>
            </a:r>
            <a:r>
              <a:rPr lang="cs-CZ" sz="1500" dirty="0"/>
              <a:t>konstrukce</a:t>
            </a:r>
            <a:endParaRPr lang="en-US" sz="1500" dirty="0"/>
          </a:p>
        </p:txBody>
      </p:sp>
      <p:sp>
        <p:nvSpPr>
          <p:cNvPr id="12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08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  <p:bldP spid="18439" grpId="0"/>
      <p:bldP spid="18440" grpId="0"/>
      <p:bldP spid="18441" grpId="0"/>
      <p:bldP spid="184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982663"/>
          </a:xfrm>
        </p:spPr>
        <p:txBody>
          <a:bodyPr/>
          <a:lstStyle/>
          <a:p>
            <a:r>
              <a:rPr lang="cs-CZ"/>
              <a:t>Tepelná ochrana</a:t>
            </a:r>
          </a:p>
        </p:txBody>
      </p:sp>
      <p:pic>
        <p:nvPicPr>
          <p:cNvPr id="201731" name="Picture 3" descr="VAPIS_CMYK"/>
          <p:cNvPicPr>
            <a:picLocks noChangeAspect="1" noChangeArrowheads="1"/>
          </p:cNvPicPr>
          <p:nvPr/>
        </p:nvPicPr>
        <p:blipFill>
          <a:blip r:embed="rId3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539552" y="1628775"/>
            <a:ext cx="3287216" cy="33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b="1" dirty="0">
                <a:cs typeface="Arial" charset="0"/>
              </a:rPr>
              <a:t>Výhody vrstvených konstrukcí</a:t>
            </a:r>
            <a:r>
              <a:rPr lang="de-DE" b="1" dirty="0">
                <a:cs typeface="Arial" charset="0"/>
              </a:rPr>
              <a:t>: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539751" y="2289175"/>
            <a:ext cx="3673475" cy="45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cs-CZ" sz="1200" dirty="0">
                <a:cs typeface="Arial" charset="0"/>
              </a:rPr>
              <a:t> menší tloušťka stěny při stejných tepelně-</a:t>
            </a:r>
            <a:br>
              <a:rPr lang="cs-CZ" sz="1200" dirty="0">
                <a:cs typeface="Arial" charset="0"/>
              </a:rPr>
            </a:br>
            <a:r>
              <a:rPr lang="cs-CZ" sz="1200" dirty="0">
                <a:cs typeface="Arial" charset="0"/>
              </a:rPr>
              <a:t>    izolačních vlastnostech celé konstrukce</a:t>
            </a:r>
            <a:endParaRPr lang="de-DE" sz="1200" dirty="0">
              <a:cs typeface="Arial" charset="0"/>
            </a:endParaRPr>
          </a:p>
        </p:txBody>
      </p:sp>
      <p:grpSp>
        <p:nvGrpSpPr>
          <p:cNvPr id="201734" name="Group 6"/>
          <p:cNvGrpSpPr>
            <a:grpSpLocks/>
          </p:cNvGrpSpPr>
          <p:nvPr/>
        </p:nvGrpSpPr>
        <p:grpSpPr bwMode="auto">
          <a:xfrm>
            <a:off x="4338640" y="1679575"/>
            <a:ext cx="4351337" cy="2922588"/>
            <a:chOff x="2960" y="1080"/>
            <a:chExt cx="2968" cy="1880"/>
          </a:xfrm>
        </p:grpSpPr>
        <p:sp>
          <p:nvSpPr>
            <p:cNvPr id="201735" name="Rectangle 7"/>
            <p:cNvSpPr>
              <a:spLocks noChangeArrowheads="1"/>
            </p:cNvSpPr>
            <p:nvPr/>
          </p:nvSpPr>
          <p:spPr bwMode="gray">
            <a:xfrm>
              <a:off x="2960" y="1080"/>
              <a:ext cx="2968" cy="1880"/>
            </a:xfrm>
            <a:prstGeom prst="rect">
              <a:avLst/>
            </a:prstGeom>
            <a:solidFill>
              <a:srgbClr val="CCEC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CCE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cs-CZ"/>
            </a:p>
          </p:txBody>
        </p:sp>
        <p:pic>
          <p:nvPicPr>
            <p:cNvPr id="201736" name="Picture 8" descr="F_02_04_Eisflock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" y="1173"/>
              <a:ext cx="1568" cy="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1737" name="Picture 9" descr="F_02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82" b="68102"/>
          <a:stretch>
            <a:fillRect/>
          </a:stretch>
        </p:blipFill>
        <p:spPr bwMode="auto">
          <a:xfrm>
            <a:off x="4676775" y="2282826"/>
            <a:ext cx="1301751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8" name="Picture 10" descr="F_02_03_neu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6" b="58797"/>
          <a:stretch>
            <a:fillRect/>
          </a:stretch>
        </p:blipFill>
        <p:spPr bwMode="auto">
          <a:xfrm>
            <a:off x="6959600" y="2281239"/>
            <a:ext cx="1295400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539749" y="2925764"/>
            <a:ext cx="3600451" cy="45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cs-CZ" sz="1200" dirty="0">
                <a:cs typeface="Arial" charset="0"/>
              </a:rPr>
              <a:t> splňuje též požadavky, které již nemůže</a:t>
            </a:r>
            <a:br>
              <a:rPr lang="cs-CZ" sz="1200" dirty="0">
                <a:cs typeface="Arial" charset="0"/>
              </a:rPr>
            </a:br>
            <a:r>
              <a:rPr lang="cs-CZ" sz="1200" dirty="0">
                <a:cs typeface="Arial" charset="0"/>
              </a:rPr>
              <a:t>    jednovrstvá konstrukce dosáhnout (hodnota U)</a:t>
            </a:r>
            <a:endParaRPr lang="de-DE" sz="1200" dirty="0">
              <a:cs typeface="Arial" charset="0"/>
            </a:endParaRPr>
          </a:p>
        </p:txBody>
      </p:sp>
      <p:sp>
        <p:nvSpPr>
          <p:cNvPr id="201740" name="Text Box 12"/>
          <p:cNvSpPr txBox="1">
            <a:spLocks noChangeArrowheads="1"/>
          </p:cNvSpPr>
          <p:nvPr/>
        </p:nvSpPr>
        <p:spPr bwMode="auto">
          <a:xfrm>
            <a:off x="539749" y="3573464"/>
            <a:ext cx="3600451" cy="45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cs-CZ" sz="1200" dirty="0">
                <a:cs typeface="Arial" charset="0"/>
              </a:rPr>
              <a:t> konstrukce je prostá tepelných mostů, včetně</a:t>
            </a:r>
            <a:br>
              <a:rPr lang="cs-CZ" sz="1200" dirty="0">
                <a:cs typeface="Arial" charset="0"/>
              </a:rPr>
            </a:br>
            <a:r>
              <a:rPr lang="cs-CZ" sz="1200" dirty="0">
                <a:cs typeface="Arial" charset="0"/>
              </a:rPr>
              <a:t>    překladů, stropů a věnců</a:t>
            </a:r>
            <a:endParaRPr lang="de-DE" sz="1200" dirty="0">
              <a:cs typeface="Arial" charset="0"/>
            </a:endParaRPr>
          </a:p>
        </p:txBody>
      </p:sp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539751" y="4868864"/>
            <a:ext cx="3744913" cy="27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cs-CZ" sz="1200" dirty="0">
                <a:cs typeface="Arial" charset="0"/>
              </a:rPr>
              <a:t> výborná tepelná akumulace (objekt nevychladne)</a:t>
            </a:r>
            <a:endParaRPr lang="de-DE" sz="1200" dirty="0">
              <a:cs typeface="Arial" charset="0"/>
            </a:endParaRPr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539749" y="4221163"/>
            <a:ext cx="3600451" cy="45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cs-CZ" sz="1200" dirty="0">
                <a:cs typeface="Arial" charset="0"/>
              </a:rPr>
              <a:t> dostatečná tloušťka izolace zcela eliminuje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1200" dirty="0">
                <a:cs typeface="Arial" charset="0"/>
              </a:rPr>
              <a:t>    tvorbu rosného bodu na rozhraní zdivo / izolace</a:t>
            </a:r>
            <a:endParaRPr lang="de-DE" sz="1200" dirty="0">
              <a:cs typeface="Arial" charset="0"/>
            </a:endParaRPr>
          </a:p>
        </p:txBody>
      </p:sp>
      <p:sp>
        <p:nvSpPr>
          <p:cNvPr id="1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141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2" grpId="0"/>
      <p:bldP spid="201739" grpId="0"/>
      <p:bldP spid="201740" grpId="0"/>
      <p:bldP spid="201741" grpId="0"/>
      <p:bldP spid="2017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z="2400" smtClean="0"/>
              <a:t>Konstrukce prostá tepelných mostů:</a:t>
            </a:r>
            <a:br>
              <a:rPr lang="cs-CZ" sz="2400" smtClean="0"/>
            </a:br>
            <a:r>
              <a:rPr lang="cs-CZ" sz="2400" smtClean="0"/>
              <a:t>stropy, věnce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476375" y="5229225"/>
            <a:ext cx="62642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500" dirty="0"/>
              <a:t>Nepřerušená izolace </a:t>
            </a:r>
            <a:r>
              <a:rPr lang="cs-CZ" sz="1500" dirty="0" smtClean="0"/>
              <a:t>po celé ploše fasády izoluje </a:t>
            </a:r>
            <a:r>
              <a:rPr lang="cs-CZ" sz="1500" dirty="0"/>
              <a:t>jiné materiály ve zdivu identicky jako hlavní materiál </a:t>
            </a:r>
            <a:r>
              <a:rPr lang="cs-CZ" sz="1500" dirty="0" smtClean="0"/>
              <a:t>zdiva, proto </a:t>
            </a:r>
            <a:r>
              <a:rPr lang="cs-CZ" sz="1500" dirty="0"/>
              <a:t>nejsou nutná doplňková izolující opatření v oblasti betonových prvků jako stropy, překlady, věnce apod</a:t>
            </a:r>
            <a:r>
              <a:rPr lang="cs-CZ" sz="1500" dirty="0" smtClean="0"/>
              <a:t>.</a:t>
            </a:r>
            <a:endParaRPr lang="en-US" sz="1500" dirty="0"/>
          </a:p>
        </p:txBody>
      </p:sp>
      <p:pic>
        <p:nvPicPr>
          <p:cNvPr id="19461" name="Picture 8" descr="VAPIS_detaily_tepelny_most_st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6687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VAPIS_detaily_tepelny_most_st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37052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24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z="2400" smtClean="0"/>
              <a:t>Konstrukce prostá tepelných mostů:</a:t>
            </a:r>
            <a:br>
              <a:rPr lang="cs-CZ" sz="2400" smtClean="0"/>
            </a:br>
            <a:r>
              <a:rPr lang="cs-CZ" sz="2400" smtClean="0"/>
              <a:t>nadpraží, překlady, věnec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148263" y="53482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500"/>
              <a:t>Detail kotvení okenního rámu do izolace – „dřevěný kastlík“</a:t>
            </a:r>
            <a:endParaRPr lang="en-US" sz="1500"/>
          </a:p>
        </p:txBody>
      </p:sp>
      <p:pic>
        <p:nvPicPr>
          <p:cNvPr id="20485" name="Picture 5" descr="VAPIS_detaily_nadprazi_kotvení_oken_v_izolaci_kastl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24066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VAPIS_detaily_nadprazi_kotvení_oken_v_izolaci_kot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341438"/>
            <a:ext cx="1990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042988" y="53482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500"/>
              <a:t>Detail kotvení okenního rámu do izolace – nerezové kotvy</a:t>
            </a:r>
            <a:endParaRPr lang="en-US" sz="150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29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058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74" y="2556650"/>
            <a:ext cx="3609826" cy="34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85750"/>
            <a:ext cx="7272808" cy="550863"/>
          </a:xfrm>
          <a:noFill/>
        </p:spPr>
        <p:txBody>
          <a:bodyPr/>
          <a:lstStyle/>
          <a:p>
            <a:pPr eaLnBrk="1" hangingPunct="1"/>
            <a:r>
              <a:rPr lang="cs-CZ" dirty="0" smtClean="0"/>
              <a:t>Co to je vápenopískový zdicí prvek?</a:t>
            </a:r>
          </a:p>
        </p:txBody>
      </p:sp>
      <p:sp>
        <p:nvSpPr>
          <p:cNvPr id="3" name="Šipka dolů 2"/>
          <p:cNvSpPr/>
          <p:nvPr/>
        </p:nvSpPr>
        <p:spPr bwMode="auto">
          <a:xfrm rot="21065783">
            <a:off x="332460" y="4584582"/>
            <a:ext cx="3822413" cy="61347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Tlak + </a:t>
            </a:r>
            <a:r>
              <a:rPr lang="cs-CZ" sz="2400" b="1" dirty="0" smtClean="0"/>
              <a:t>pára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682204" y="5286017"/>
            <a:ext cx="4249836" cy="99542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Napodobuje přírodní vzor - pískovec</a:t>
            </a:r>
            <a:endParaRPr lang="cs-CZ" sz="2000" b="1" baseline="-25000" dirty="0" smtClean="0"/>
          </a:p>
        </p:txBody>
      </p:sp>
      <p:sp>
        <p:nvSpPr>
          <p:cNvPr id="2" name="Ovál 1"/>
          <p:cNvSpPr/>
          <p:nvPr/>
        </p:nvSpPr>
        <p:spPr bwMode="auto">
          <a:xfrm>
            <a:off x="247220" y="836712"/>
            <a:ext cx="6843266" cy="2207240"/>
          </a:xfrm>
          <a:prstGeom prst="ellipse">
            <a:avLst/>
          </a:prstGeom>
          <a:solidFill>
            <a:srgbClr val="007A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Masivní </a:t>
            </a:r>
            <a:r>
              <a:rPr lang="cs-CZ" sz="2400" b="1" dirty="0" smtClean="0">
                <a:solidFill>
                  <a:schemeClr val="bg1"/>
                </a:solidFill>
              </a:rPr>
              <a:t>anorganický zdící </a:t>
            </a:r>
            <a:r>
              <a:rPr lang="cs-CZ" sz="2400" b="1" dirty="0">
                <a:solidFill>
                  <a:schemeClr val="bg1"/>
                </a:solidFill>
              </a:rPr>
              <a:t>materiál 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-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Pevné CSH vazby mezi Si </a:t>
            </a:r>
            <a:r>
              <a:rPr lang="cs-CZ" sz="2400" b="1" dirty="0">
                <a:solidFill>
                  <a:schemeClr val="bg1"/>
                </a:solidFill>
              </a:rPr>
              <a:t>a </a:t>
            </a:r>
            <a:r>
              <a:rPr lang="cs-CZ" sz="2400" b="1" dirty="0" smtClean="0">
                <a:solidFill>
                  <a:schemeClr val="bg1"/>
                </a:solidFill>
              </a:rPr>
              <a:t>Ca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47220" y="3043952"/>
            <a:ext cx="3573240" cy="142821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Reakce </a:t>
            </a:r>
          </a:p>
          <a:p>
            <a:pPr algn="ctr"/>
            <a:r>
              <a:rPr kumimoji="0" lang="cs-CZ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CaO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cs-CZ" sz="2000" b="1" dirty="0"/>
              <a:t>+ </a:t>
            </a:r>
            <a:r>
              <a:rPr lang="cs-CZ" sz="2000" b="1" dirty="0" smtClean="0"/>
              <a:t>H</a:t>
            </a:r>
            <a:r>
              <a:rPr lang="cs-CZ" sz="2000" b="1" baseline="-25000" dirty="0" smtClean="0"/>
              <a:t>2</a:t>
            </a:r>
            <a:r>
              <a:rPr lang="cs-CZ" sz="2000" b="1" dirty="0" smtClean="0"/>
              <a:t>O</a:t>
            </a:r>
          </a:p>
          <a:p>
            <a:pPr algn="ctr"/>
            <a:r>
              <a:rPr lang="cs-CZ" sz="2000" b="1" dirty="0" smtClean="0"/>
              <a:t>za přítomnosti SiO</a:t>
            </a:r>
            <a:r>
              <a:rPr lang="cs-CZ" sz="2000" b="1" baseline="-25000" dirty="0" smtClean="0"/>
              <a:t>2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014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2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z="2400" smtClean="0"/>
              <a:t>Konstrukce prostá tepelných mostů:</a:t>
            </a:r>
            <a:br>
              <a:rPr lang="cs-CZ" sz="2400" smtClean="0"/>
            </a:br>
            <a:r>
              <a:rPr lang="cs-CZ" sz="2400" smtClean="0"/>
              <a:t>parapety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148263" y="53482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500"/>
              <a:t>Detail kotvení okeního rámu do izolace – „dřevěný kastlík“</a:t>
            </a:r>
            <a:endParaRPr lang="en-US" sz="1500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042988" y="5348288"/>
            <a:ext cx="309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500"/>
              <a:t>Detail kotvení okeního rámu do izolace – nerezové kotvy</a:t>
            </a:r>
            <a:endParaRPr lang="en-US" sz="1500"/>
          </a:p>
        </p:txBody>
      </p:sp>
      <p:pic>
        <p:nvPicPr>
          <p:cNvPr id="21510" name="Picture 8" descr="VAPIS_detaily_parapet_kotvení_oken_v_izolaci_kastl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71588"/>
            <a:ext cx="19907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VAPIS_detaily_parapet_kotvení_oken_v_izolaci_kot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81113"/>
            <a:ext cx="197167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10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Tepelná ochrana – </a:t>
            </a:r>
            <a:br>
              <a:rPr lang="cs-CZ" dirty="0" smtClean="0"/>
            </a:br>
            <a:r>
              <a:rPr lang="cs-CZ" dirty="0" smtClean="0"/>
              <a:t>			IZO vyrovnávací blok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2051050" y="1412875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/>
          </a:p>
        </p:txBody>
      </p:sp>
      <p:grpSp>
        <p:nvGrpSpPr>
          <p:cNvPr id="22533" name="Group 17"/>
          <p:cNvGrpSpPr>
            <a:grpSpLocks/>
          </p:cNvGrpSpPr>
          <p:nvPr/>
        </p:nvGrpSpPr>
        <p:grpSpPr bwMode="auto">
          <a:xfrm>
            <a:off x="755650" y="1052513"/>
            <a:ext cx="2160588" cy="3879850"/>
            <a:chOff x="657" y="754"/>
            <a:chExt cx="1361" cy="2444"/>
          </a:xfrm>
        </p:grpSpPr>
        <p:pic>
          <p:nvPicPr>
            <p:cNvPr id="2254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024"/>
              <a:ext cx="1355" cy="1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54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54"/>
              <a:ext cx="1225" cy="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535" name="Text Box 16"/>
          <p:cNvSpPr txBox="1">
            <a:spLocks noChangeArrowheads="1"/>
          </p:cNvSpPr>
          <p:nvPr/>
        </p:nvSpPr>
        <p:spPr bwMode="auto">
          <a:xfrm>
            <a:off x="3563938" y="1628775"/>
            <a:ext cx="5111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slouží k zamezení průchodu tepla zdivem do základu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třída pevnosti v tlaku 20 N/mm</a:t>
            </a:r>
            <a:r>
              <a:rPr lang="cs-CZ" sz="1400" baseline="30000" dirty="0"/>
              <a:t>2</a:t>
            </a:r>
            <a:r>
              <a:rPr lang="cs-CZ" sz="1400" dirty="0"/>
              <a:t> </a:t>
            </a:r>
            <a:endParaRPr lang="el-GR" sz="1400" dirty="0"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třída objemové hmotnosti 1.200 kg/m</a:t>
            </a:r>
            <a:r>
              <a:rPr lang="cs-CZ" sz="1400" baseline="30000" dirty="0"/>
              <a:t>3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součinitel tepelné vodivosti </a:t>
            </a:r>
            <a:r>
              <a:rPr lang="el-GR" sz="1400" dirty="0">
                <a:cs typeface="Arial" charset="0"/>
              </a:rPr>
              <a:t>λ</a:t>
            </a:r>
            <a:r>
              <a:rPr lang="cs-CZ" sz="1400" dirty="0">
                <a:cs typeface="Arial" charset="0"/>
              </a:rPr>
              <a:t> = 0,30 W/</a:t>
            </a:r>
            <a:r>
              <a:rPr lang="cs-CZ" sz="1400" dirty="0" err="1">
                <a:cs typeface="Arial" charset="0"/>
              </a:rPr>
              <a:t>m.K</a:t>
            </a:r>
            <a:endParaRPr lang="el-GR" sz="1400" dirty="0">
              <a:cs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výška 11,3 cm, délka 49,8 cm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 pero-drážka na styčných spárách – netřeba </a:t>
            </a:r>
            <a:r>
              <a:rPr lang="cs-CZ" sz="1400" dirty="0" err="1"/>
              <a:t>maltovat</a:t>
            </a:r>
            <a:endParaRPr lang="cs-CZ" sz="14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sz="1400" dirty="0"/>
              <a:t>  pro všechny tloušťky zdiva</a:t>
            </a:r>
            <a:endParaRPr lang="cs-CZ" dirty="0"/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5229200"/>
            <a:ext cx="12636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29200"/>
            <a:ext cx="1252538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229200"/>
            <a:ext cx="11811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" y="5229200"/>
            <a:ext cx="1303338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9200"/>
            <a:ext cx="1303338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04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193751" y="1412776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/>
          </a:p>
        </p:txBody>
      </p:sp>
      <p:sp>
        <p:nvSpPr>
          <p:cNvPr id="23557" name="Text Box 13"/>
          <p:cNvSpPr txBox="1">
            <a:spLocks noChangeArrowheads="1"/>
          </p:cNvSpPr>
          <p:nvPr/>
        </p:nvSpPr>
        <p:spPr bwMode="auto">
          <a:xfrm>
            <a:off x="969789" y="4999608"/>
            <a:ext cx="3097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dirty="0" smtClean="0"/>
              <a:t>Detail</a:t>
            </a:r>
            <a:r>
              <a:rPr lang="cs-CZ" sz="1400" dirty="0"/>
              <a:t>:</a:t>
            </a:r>
          </a:p>
          <a:p>
            <a:r>
              <a:rPr lang="cs-CZ" sz="1400" dirty="0"/>
              <a:t>IZO blok v základu zdi</a:t>
            </a:r>
          </a:p>
        </p:txBody>
      </p:sp>
      <p:pic>
        <p:nvPicPr>
          <p:cNvPr id="23558" name="Picture 14" descr="VAPIS_detaily_zaklady_IZ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1" y="1578744"/>
            <a:ext cx="32575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5" descr="VAPIS_detaily_parapet_dvere_IZ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71" y="1556346"/>
            <a:ext cx="27241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4859164" y="5013226"/>
            <a:ext cx="3097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dirty="0" smtClean="0"/>
              <a:t>Detail</a:t>
            </a:r>
            <a:r>
              <a:rPr lang="cs-CZ" sz="1400" dirty="0"/>
              <a:t>:</a:t>
            </a:r>
          </a:p>
          <a:p>
            <a:r>
              <a:rPr lang="cs-CZ" sz="1400" dirty="0"/>
              <a:t>IZO blok v dveřním parapetu</a:t>
            </a:r>
          </a:p>
        </p:txBody>
      </p:sp>
      <p:sp>
        <p:nvSpPr>
          <p:cNvPr id="3" name="Ovál 2"/>
          <p:cNvSpPr/>
          <p:nvPr/>
        </p:nvSpPr>
        <p:spPr bwMode="auto">
          <a:xfrm>
            <a:off x="2467396" y="2420789"/>
            <a:ext cx="1095177" cy="1080120"/>
          </a:xfrm>
          <a:prstGeom prst="ellipse">
            <a:avLst/>
          </a:prstGeom>
          <a:noFill/>
          <a:ln w="44450" cap="flat" cmpd="sng" algn="ctr">
            <a:solidFill>
              <a:srgbClr val="00964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6010845" y="2420789"/>
            <a:ext cx="1095177" cy="1080120"/>
          </a:xfrm>
          <a:prstGeom prst="ellipse">
            <a:avLst/>
          </a:prstGeom>
          <a:noFill/>
          <a:ln w="44450" cap="flat" cmpd="sng" algn="ctr">
            <a:solidFill>
              <a:srgbClr val="00964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57238" y="285750"/>
            <a:ext cx="791845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kern="0" dirty="0" smtClean="0"/>
              <a:t>Tepelná ochrana – </a:t>
            </a:r>
          </a:p>
          <a:p>
            <a:pPr eaLnBrk="1" hangingPunct="1"/>
            <a:r>
              <a:rPr lang="cs-CZ" kern="0" dirty="0"/>
              <a:t>	</a:t>
            </a:r>
            <a:r>
              <a:rPr lang="cs-CZ" kern="0" dirty="0" smtClean="0"/>
              <a:t>		IZO vyrovnávací blok</a:t>
            </a:r>
          </a:p>
        </p:txBody>
      </p:sp>
      <p:sp>
        <p:nvSpPr>
          <p:cNvPr id="20" name="Zástupný symbol pro zápatí 3"/>
          <p:cNvSpPr txBox="1">
            <a:spLocks/>
          </p:cNvSpPr>
          <p:nvPr/>
        </p:nvSpPr>
        <p:spPr bwMode="auto">
          <a:xfrm>
            <a:off x="618802" y="64338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280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60" grpId="0"/>
      <p:bldP spid="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 – léto</a:t>
            </a:r>
          </a:p>
        </p:txBody>
      </p:sp>
      <p:sp>
        <p:nvSpPr>
          <p:cNvPr id="27652" name="Text Box 25"/>
          <p:cNvSpPr txBox="1">
            <a:spLocks noChangeArrowheads="1"/>
          </p:cNvSpPr>
          <p:nvPr/>
        </p:nvSpPr>
        <p:spPr bwMode="auto">
          <a:xfrm>
            <a:off x="757238" y="981075"/>
            <a:ext cx="799147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cs-CZ" sz="1400" b="1" u="sng" dirty="0"/>
              <a:t>Teplotní situace uvnitř objektu v létě závisí od: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sz="1400" dirty="0"/>
              <a:t>  momentálního vnějšího klima (teploty)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slunečního svitu dovnitř objektu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velikosti, orientace a sklonu okenních ploch a schopnosti skla propouštět teplo a svit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chování se obyvatel objektu a větrání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schopnosti prostoru akumulovat teplo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tepelné ochrany venkovních stavebních komponentů (konstrukce)</a:t>
            </a:r>
          </a:p>
        </p:txBody>
      </p:sp>
      <p:sp>
        <p:nvSpPr>
          <p:cNvPr id="27653" name="Text Box 26"/>
          <p:cNvSpPr txBox="1">
            <a:spLocks noChangeArrowheads="1"/>
          </p:cNvSpPr>
          <p:nvPr/>
        </p:nvSpPr>
        <p:spPr bwMode="auto">
          <a:xfrm>
            <a:off x="757238" y="3284538"/>
            <a:ext cx="799147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120000"/>
              </a:spcBef>
            </a:pPr>
            <a:r>
              <a:rPr lang="cs-CZ" sz="1400" dirty="0"/>
              <a:t>Zde nabízí vně izolovaná zeď z vápenopískových prvků jasné výhody. Vysoká objemová hmotnost definuje masu materiálu, která se pozitivně odráží v tepelné pohodě v objektu. </a:t>
            </a:r>
          </a:p>
          <a:p>
            <a:pPr>
              <a:spcBef>
                <a:spcPct val="35000"/>
              </a:spcBef>
            </a:pPr>
            <a:r>
              <a:rPr lang="cs-CZ" sz="1400" dirty="0"/>
              <a:t>Na základě výrazně vyšší akumulační hmoty dochází v objektech masivního charakteru k výrazně nižšímu výskytu přehřívání než u lehkých staveb.</a:t>
            </a:r>
          </a:p>
          <a:p>
            <a:pPr>
              <a:spcBef>
                <a:spcPct val="35000"/>
              </a:spcBef>
            </a:pPr>
            <a:r>
              <a:rPr lang="cs-CZ" sz="1400" dirty="0"/>
              <a:t>Zde rovněž výrazně pomáhají v akumulaci tepla i vnitřní příčky z vápenopískových prvků, neboť zvyšují akumulační masu a otupují teplotní extrémy.</a:t>
            </a:r>
          </a:p>
          <a:p>
            <a:pPr>
              <a:spcBef>
                <a:spcPct val="35000"/>
              </a:spcBef>
            </a:pPr>
            <a:endParaRPr lang="cs-CZ" sz="1400" dirty="0"/>
          </a:p>
          <a:p>
            <a:pPr>
              <a:spcBef>
                <a:spcPct val="35000"/>
              </a:spcBef>
            </a:pPr>
            <a:r>
              <a:rPr lang="cs-CZ" sz="1400" dirty="0"/>
              <a:t>Nejdůležitějším prvkem efektivní ochrany před horkem ale vždy zůstává cílené omezení přímého slunečního svitu do objektu.</a:t>
            </a:r>
          </a:p>
          <a:p>
            <a:pPr>
              <a:spcBef>
                <a:spcPct val="35000"/>
              </a:spcBef>
            </a:pPr>
            <a:endParaRPr lang="cs-CZ" sz="1400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35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 – léto</a:t>
            </a:r>
          </a:p>
        </p:txBody>
      </p:sp>
      <p:pic>
        <p:nvPicPr>
          <p:cNvPr id="28676" name="Picture 9" descr="Akumu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12875"/>
            <a:ext cx="50736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441276" y="908050"/>
            <a:ext cx="3240087" cy="500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cs-CZ" sz="1400" b="1" u="sng" dirty="0"/>
              <a:t>Tepelná izolace v létě zabraňuje</a:t>
            </a:r>
            <a:r>
              <a:rPr lang="cs-CZ" sz="1400" b="1" u="sng" dirty="0" smtClean="0"/>
              <a:t>:</a:t>
            </a:r>
            <a:br>
              <a:rPr lang="cs-CZ" sz="1400" b="1" u="sng" dirty="0" smtClean="0"/>
            </a:br>
            <a:endParaRPr lang="cs-CZ" sz="1400" b="1" u="sng" dirty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ohřívání zdiva zvenku;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přehřívání konstrukce;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 průchodu tepla zvenku do interiéru.</a:t>
            </a:r>
            <a:br>
              <a:rPr lang="cs-CZ" sz="1400" dirty="0"/>
            </a:br>
            <a:endParaRPr lang="cs-CZ" sz="1400" dirty="0"/>
          </a:p>
          <a:p>
            <a:pPr>
              <a:lnSpc>
                <a:spcPct val="120000"/>
              </a:lnSpc>
            </a:pPr>
            <a:r>
              <a:rPr lang="cs-CZ" sz="1400" b="1" u="sng" dirty="0"/>
              <a:t>Masivní vápenopískové zdivo v létě</a:t>
            </a:r>
            <a:r>
              <a:rPr lang="cs-CZ" sz="1400" b="1" u="sng" dirty="0" smtClean="0"/>
              <a:t>:</a:t>
            </a:r>
            <a:r>
              <a:rPr lang="cs-CZ" sz="1400" u="sng" dirty="0" smtClean="0"/>
              <a:t/>
            </a:r>
            <a:br>
              <a:rPr lang="cs-CZ" sz="1400" u="sng" dirty="0" smtClean="0"/>
            </a:br>
            <a:endParaRPr lang="cs-CZ" sz="1400" dirty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 smtClean="0"/>
              <a:t> </a:t>
            </a:r>
            <a:r>
              <a:rPr lang="cs-CZ" sz="1400" dirty="0"/>
              <a:t>v teplejší části dne odnímá teplo</a:t>
            </a:r>
            <a:br>
              <a:rPr lang="cs-CZ" sz="1400" dirty="0"/>
            </a:br>
            <a:r>
              <a:rPr lang="cs-CZ" sz="1400" dirty="0"/>
              <a:t>   z vnitřku stavby a ochlazuje jej tak</a:t>
            </a:r>
            <a:r>
              <a:rPr lang="cs-CZ" sz="1400" dirty="0" smtClean="0"/>
              <a:t>;</a:t>
            </a:r>
            <a:br>
              <a:rPr lang="cs-CZ" sz="1400" dirty="0" smtClean="0"/>
            </a:br>
            <a:endParaRPr lang="cs-CZ" sz="1400" dirty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 smtClean="0"/>
              <a:t> v chladnější </a:t>
            </a:r>
            <a:r>
              <a:rPr lang="cs-CZ" sz="1400" dirty="0"/>
              <a:t>části dne předává </a:t>
            </a:r>
            <a:br>
              <a:rPr lang="cs-CZ" sz="1400" dirty="0"/>
            </a:br>
            <a:r>
              <a:rPr lang="cs-CZ" sz="1400" dirty="0"/>
              <a:t>   nahromaděné teplo zpět do </a:t>
            </a:r>
            <a:br>
              <a:rPr lang="cs-CZ" sz="1400" dirty="0"/>
            </a:br>
            <a:r>
              <a:rPr lang="cs-CZ" sz="1400" dirty="0"/>
              <a:t>   interiéru a temperuje jej tak</a:t>
            </a:r>
            <a:r>
              <a:rPr lang="cs-CZ" sz="1400" dirty="0" smtClean="0"/>
              <a:t>;</a:t>
            </a:r>
            <a:br>
              <a:rPr lang="cs-CZ" sz="1400" dirty="0" smtClean="0"/>
            </a:br>
            <a:endParaRPr lang="cs-CZ" sz="1400" dirty="0"/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zabrání-li se nežádoucímu ohřevu</a:t>
            </a:r>
            <a:br>
              <a:rPr lang="cs-CZ" sz="1400" dirty="0"/>
            </a:br>
            <a:r>
              <a:rPr lang="cs-CZ" sz="1400" dirty="0"/>
              <a:t>  interiéru (např. slunečním svitem);</a:t>
            </a:r>
            <a:br>
              <a:rPr lang="cs-CZ" sz="1400" dirty="0"/>
            </a:br>
            <a:r>
              <a:rPr lang="cs-CZ" sz="1400" dirty="0"/>
              <a:t>  udrží vápenopískové zdivo</a:t>
            </a:r>
            <a:br>
              <a:rPr lang="cs-CZ" sz="1400" dirty="0"/>
            </a:br>
            <a:r>
              <a:rPr lang="cs-CZ" sz="1400" dirty="0"/>
              <a:t>  konstantní teplotu po celý den.</a:t>
            </a:r>
          </a:p>
        </p:txBody>
      </p:sp>
      <p:sp>
        <p:nvSpPr>
          <p:cNvPr id="28678" name="Text Box 12"/>
          <p:cNvSpPr txBox="1">
            <a:spLocks noChangeArrowheads="1"/>
          </p:cNvSpPr>
          <p:nvPr/>
        </p:nvSpPr>
        <p:spPr bwMode="auto">
          <a:xfrm>
            <a:off x="4092575" y="5224463"/>
            <a:ext cx="4537075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cs-CZ" sz="1400" b="1" u="sng" dirty="0"/>
              <a:t>Důležitou roli tak sehrává zastínění objektu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 sz="1400" dirty="0"/>
              <a:t> venkovní rolety, </a:t>
            </a:r>
            <a:r>
              <a:rPr lang="cs-CZ" sz="1400" dirty="0" smtClean="0"/>
              <a:t>žaluzie, slunolamy, vegetace </a:t>
            </a:r>
            <a:r>
              <a:rPr lang="cs-CZ" sz="1400" dirty="0"/>
              <a:t>apod.</a:t>
            </a:r>
          </a:p>
        </p:txBody>
      </p:sp>
      <p:sp>
        <p:nvSpPr>
          <p:cNvPr id="2" name="Šipka doprava 1"/>
          <p:cNvSpPr/>
          <p:nvPr/>
        </p:nvSpPr>
        <p:spPr bwMode="auto">
          <a:xfrm rot="382346">
            <a:off x="3271278" y="1699710"/>
            <a:ext cx="4443562" cy="16486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Šipka doprava 6"/>
          <p:cNvSpPr/>
          <p:nvPr/>
        </p:nvSpPr>
        <p:spPr bwMode="auto">
          <a:xfrm rot="20340144">
            <a:off x="3323326" y="4391671"/>
            <a:ext cx="4197566" cy="16289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8237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 – detail zastínění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4932363" y="3933825"/>
            <a:ext cx="388778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sz="1400"/>
              <a:t> samonosný roletový kastlík</a:t>
            </a:r>
          </a:p>
        </p:txBody>
      </p:sp>
      <p:pic>
        <p:nvPicPr>
          <p:cNvPr id="29701" name="Picture 4" descr="VAPIS_detaily_kotvení_oken_role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57300"/>
            <a:ext cx="33337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Line 5"/>
          <p:cNvSpPr>
            <a:spLocks noChangeShapeType="1"/>
          </p:cNvSpPr>
          <p:nvPr/>
        </p:nvSpPr>
        <p:spPr bwMode="auto">
          <a:xfrm flipH="1" flipV="1">
            <a:off x="2411413" y="3860800"/>
            <a:ext cx="252095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4932363" y="2636838"/>
            <a:ext cx="388778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sz="1400"/>
              <a:t> konstrukce prostá tepelných mostů</a:t>
            </a:r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39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Tepelná ochrana – detail zastínění</a:t>
            </a:r>
          </a:p>
        </p:txBody>
      </p:sp>
      <p:pic>
        <p:nvPicPr>
          <p:cNvPr id="30724" name="Picture 9" descr="AAA - P625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5290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AAA - P6250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93838"/>
            <a:ext cx="3560763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567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/>
              <a:t>Zvukově izolační vlastnosti</a:t>
            </a:r>
            <a:endParaRPr lang="cs-CZ" dirty="0" smtClean="0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566555" y="1043735"/>
            <a:ext cx="8280920" cy="450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ČSN 73 0532 Ochrana proti hluku v budovách a posuzování akustických vlastností stavebních výrobků – Požadavky</a:t>
            </a:r>
            <a:br>
              <a:rPr lang="cs-CZ" b="1" dirty="0" smtClean="0"/>
            </a:br>
            <a:endParaRPr lang="cs-CZ" b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>
                <a:latin typeface="Arial" pitchFamily="34" charset="0"/>
                <a:ea typeface="Cambria Math"/>
              </a:rPr>
              <a:t>Vážená stavební neprůzvučnost </a:t>
            </a:r>
            <a:r>
              <a:rPr lang="cs-CZ" b="1" dirty="0" err="1" smtClean="0">
                <a:latin typeface="Arial" pitchFamily="34" charset="0"/>
                <a:ea typeface="Cambria Math"/>
              </a:rPr>
              <a:t>R´w</a:t>
            </a:r>
            <a:r>
              <a:rPr lang="cs-CZ" b="1" dirty="0" smtClean="0">
                <a:latin typeface="Arial" pitchFamily="34" charset="0"/>
                <a:ea typeface="Cambria Math"/>
              </a:rPr>
              <a:t/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endParaRPr lang="cs-CZ" b="1" dirty="0" smtClean="0"/>
          </a:p>
          <a:p>
            <a:pPr marL="612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i="1" dirty="0" smtClean="0">
                <a:latin typeface="Arial" pitchFamily="34" charset="0"/>
                <a:ea typeface="Cambria Math"/>
              </a:rPr>
              <a:t>			</a:t>
            </a:r>
            <a:r>
              <a:rPr lang="cs-CZ" sz="2400" b="1" i="1" dirty="0" err="1" smtClean="0">
                <a:latin typeface="Arial" pitchFamily="34" charset="0"/>
                <a:ea typeface="Cambria Math"/>
              </a:rPr>
              <a:t>R´</a:t>
            </a:r>
            <a:r>
              <a:rPr lang="cs-CZ" sz="2400" b="1" i="1" baseline="-25000" dirty="0" err="1" smtClean="0">
                <a:latin typeface="Arial" pitchFamily="34" charset="0"/>
                <a:ea typeface="Cambria Math"/>
              </a:rPr>
              <a:t>w</a:t>
            </a:r>
            <a:r>
              <a:rPr lang="cs-CZ" sz="2400" b="1" i="1" dirty="0" smtClean="0">
                <a:latin typeface="Arial" pitchFamily="34" charset="0"/>
                <a:ea typeface="Cambria Math"/>
              </a:rPr>
              <a:t> = </a:t>
            </a:r>
            <a:r>
              <a:rPr lang="cs-CZ" sz="2400" b="1" i="1" dirty="0" err="1" smtClean="0">
                <a:latin typeface="Arial" pitchFamily="34" charset="0"/>
                <a:ea typeface="Cambria Math"/>
              </a:rPr>
              <a:t>R</a:t>
            </a:r>
            <a:r>
              <a:rPr lang="cs-CZ" sz="2400" b="1" i="1" baseline="-25000" dirty="0" err="1" smtClean="0">
                <a:latin typeface="Arial" pitchFamily="34" charset="0"/>
                <a:ea typeface="Cambria Math"/>
              </a:rPr>
              <a:t>w</a:t>
            </a:r>
            <a:r>
              <a:rPr lang="cs-CZ" sz="2400" b="1" i="1" dirty="0" smtClean="0">
                <a:latin typeface="Arial" pitchFamily="34" charset="0"/>
                <a:ea typeface="Cambria Math"/>
              </a:rPr>
              <a:t> – k</a:t>
            </a:r>
            <a:r>
              <a:rPr lang="cs-CZ" sz="2400" b="1" i="1" baseline="-25000" dirty="0" smtClean="0">
                <a:latin typeface="Arial" pitchFamily="34" charset="0"/>
                <a:ea typeface="Cambria Math"/>
              </a:rPr>
              <a:t>1</a:t>
            </a:r>
            <a:r>
              <a:rPr lang="cs-CZ" b="1" dirty="0" smtClean="0">
                <a:latin typeface="Arial" pitchFamily="34" charset="0"/>
                <a:ea typeface="Cambria Math"/>
              </a:rPr>
              <a:t/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r>
              <a:rPr lang="cs-CZ" b="1" dirty="0" smtClean="0">
                <a:latin typeface="Arial" pitchFamily="34" charset="0"/>
                <a:ea typeface="Cambria Math"/>
              </a:rPr>
              <a:t/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r>
              <a:rPr lang="cs-CZ" b="1" dirty="0" smtClean="0">
                <a:latin typeface="Arial" pitchFamily="34" charset="0"/>
                <a:ea typeface="Cambria Math"/>
              </a:rPr>
              <a:t/>
            </a:r>
            <a:br>
              <a:rPr lang="cs-CZ" b="1" dirty="0" smtClean="0">
                <a:latin typeface="Arial" pitchFamily="34" charset="0"/>
                <a:ea typeface="Cambria Math"/>
              </a:rPr>
            </a:br>
            <a:r>
              <a:rPr lang="cs-CZ" b="1" dirty="0" smtClean="0">
                <a:latin typeface="Arial" pitchFamily="34" charset="0"/>
                <a:ea typeface="Cambria Math"/>
              </a:rPr>
              <a:t>kde     </a:t>
            </a:r>
            <a:r>
              <a:rPr lang="cs-CZ" b="1" dirty="0" err="1" smtClean="0">
                <a:latin typeface="Arial" pitchFamily="34" charset="0"/>
                <a:ea typeface="Cambria Math"/>
              </a:rPr>
              <a:t>R</a:t>
            </a:r>
            <a:r>
              <a:rPr lang="cs-CZ" b="1" baseline="-25000" dirty="0" err="1" smtClean="0">
                <a:latin typeface="Arial" pitchFamily="34" charset="0"/>
                <a:ea typeface="Cambria Math"/>
              </a:rPr>
              <a:t>w</a:t>
            </a:r>
            <a:r>
              <a:rPr lang="cs-CZ" b="1" dirty="0" smtClean="0">
                <a:latin typeface="Arial" pitchFamily="34" charset="0"/>
                <a:ea typeface="Cambria Math"/>
              </a:rPr>
              <a:t> </a:t>
            </a:r>
            <a:r>
              <a:rPr lang="cs-CZ" b="1" dirty="0">
                <a:latin typeface="Arial" pitchFamily="34" charset="0"/>
                <a:ea typeface="Cambria Math"/>
              </a:rPr>
              <a:t>= </a:t>
            </a:r>
            <a:r>
              <a:rPr lang="cs-CZ" b="1" dirty="0" smtClean="0">
                <a:latin typeface="Arial" pitchFamily="34" charset="0"/>
                <a:ea typeface="Cambria Math"/>
              </a:rPr>
              <a:t>vážená neprůzvučnost (laboratorní)</a:t>
            </a:r>
            <a:r>
              <a:rPr lang="cs-CZ" b="1" dirty="0">
                <a:latin typeface="Arial" pitchFamily="34" charset="0"/>
                <a:ea typeface="Cambria Math"/>
              </a:rPr>
              <a:t/>
            </a:r>
            <a:br>
              <a:rPr lang="cs-CZ" b="1" dirty="0">
                <a:latin typeface="Arial" pitchFamily="34" charset="0"/>
                <a:ea typeface="Cambria Math"/>
              </a:rPr>
            </a:br>
            <a:r>
              <a:rPr lang="cs-CZ" dirty="0" smtClean="0">
                <a:latin typeface="Arial" pitchFamily="34" charset="0"/>
                <a:ea typeface="Cambria Math"/>
              </a:rPr>
              <a:t>	      k</a:t>
            </a:r>
            <a:r>
              <a:rPr lang="cs-CZ" baseline="-25000" dirty="0" smtClean="0">
                <a:latin typeface="Arial" pitchFamily="34" charset="0"/>
                <a:ea typeface="Cambria Math"/>
              </a:rPr>
              <a:t>1</a:t>
            </a:r>
            <a:r>
              <a:rPr lang="cs-CZ" dirty="0" smtClean="0">
                <a:latin typeface="Arial" pitchFamily="34" charset="0"/>
                <a:ea typeface="Cambria Math"/>
              </a:rPr>
              <a:t> = 2 dB u masivních zděných konstrukcí</a:t>
            </a:r>
            <a:br>
              <a:rPr lang="cs-CZ" dirty="0" smtClean="0">
                <a:latin typeface="Arial" pitchFamily="34" charset="0"/>
                <a:ea typeface="Cambria Math"/>
              </a:rPr>
            </a:br>
            <a:r>
              <a:rPr lang="cs-CZ" dirty="0" smtClean="0">
                <a:latin typeface="Arial" pitchFamily="34" charset="0"/>
                <a:ea typeface="Cambria Math"/>
              </a:rPr>
              <a:t>	      k</a:t>
            </a:r>
            <a:r>
              <a:rPr lang="cs-CZ" baseline="-25000" dirty="0" smtClean="0">
                <a:latin typeface="Arial" pitchFamily="34" charset="0"/>
                <a:ea typeface="Cambria Math"/>
              </a:rPr>
              <a:t>1</a:t>
            </a:r>
            <a:r>
              <a:rPr lang="cs-CZ" dirty="0" smtClean="0">
                <a:latin typeface="Arial" pitchFamily="34" charset="0"/>
                <a:ea typeface="Cambria Math"/>
              </a:rPr>
              <a:t> = 2 až 5 dB u těžkých dělících konstrukcí ve skeletových stavbách</a:t>
            </a:r>
            <a:br>
              <a:rPr lang="cs-CZ" dirty="0" smtClean="0">
                <a:latin typeface="Arial" pitchFamily="34" charset="0"/>
                <a:ea typeface="Cambria Math"/>
              </a:rPr>
            </a:br>
            <a:r>
              <a:rPr lang="cs-CZ" dirty="0" smtClean="0">
                <a:latin typeface="Arial" pitchFamily="34" charset="0"/>
                <a:ea typeface="Cambria Math"/>
              </a:rPr>
              <a:t>	      k</a:t>
            </a:r>
            <a:r>
              <a:rPr lang="cs-CZ" baseline="-25000" dirty="0" smtClean="0">
                <a:latin typeface="Arial" pitchFamily="34" charset="0"/>
                <a:ea typeface="Cambria Math"/>
              </a:rPr>
              <a:t>1</a:t>
            </a:r>
            <a:r>
              <a:rPr lang="cs-CZ" dirty="0" smtClean="0">
                <a:latin typeface="Arial" pitchFamily="34" charset="0"/>
                <a:ea typeface="Cambria Math"/>
              </a:rPr>
              <a:t> = 4 až 8 dB u lehkých dělících konstrukcí</a:t>
            </a:r>
            <a:endParaRPr lang="cs-CZ" dirty="0">
              <a:latin typeface="Arial" pitchFamily="34" charset="0"/>
              <a:ea typeface="Cambria Math"/>
            </a:endParaRPr>
          </a:p>
          <a:p>
            <a:pPr marL="897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endParaRPr lang="cs-CZ" sz="1400" dirty="0">
              <a:latin typeface="Arial" pitchFamily="34" charset="0"/>
              <a:ea typeface="Cambria Math"/>
            </a:endParaRPr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0382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/>
              <a:t>Zvukově izolační vlastnosti</a:t>
            </a:r>
            <a:endParaRPr lang="cs-CZ" dirty="0" smtClean="0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566555" y="953725"/>
            <a:ext cx="82809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Požadavky na zvukovou izolaci stěn mezi místnostmi v budovách </a:t>
            </a:r>
            <a:br>
              <a:rPr lang="cs-CZ" b="1" dirty="0" smtClean="0"/>
            </a:br>
            <a:r>
              <a:rPr lang="cs-CZ" b="1" dirty="0" smtClean="0"/>
              <a:t>dle ČSN 73 0532 Ochrana proti hluku v budovách… – Požadavky </a:t>
            </a:r>
            <a:r>
              <a:rPr lang="cs-CZ" dirty="0" smtClean="0"/>
              <a:t>(výtah)</a:t>
            </a:r>
            <a:r>
              <a:rPr lang="cs-CZ" b="1" dirty="0" smtClean="0"/>
              <a:t>:</a:t>
            </a:r>
            <a:endParaRPr lang="cs-CZ" sz="1400" dirty="0">
              <a:latin typeface="Arial" pitchFamily="34" charset="0"/>
              <a:ea typeface="Cambria Math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13" y="1847580"/>
            <a:ext cx="59912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26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Zvukově izolační vlastnosti</a:t>
            </a:r>
          </a:p>
        </p:txBody>
      </p:sp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819177" y="3436258"/>
            <a:ext cx="77582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sz="1400" b="1" dirty="0"/>
              <a:t>Vážená stavební neprůzvučnost </a:t>
            </a:r>
            <a:r>
              <a:rPr lang="cs-CZ" sz="1400" b="1" dirty="0" err="1"/>
              <a:t>R´</a:t>
            </a:r>
            <a:r>
              <a:rPr lang="cs-CZ" sz="1400" b="1" baseline="-25000" dirty="0" err="1"/>
              <a:t>w</a:t>
            </a:r>
            <a:r>
              <a:rPr lang="cs-CZ" sz="1400" b="1" dirty="0"/>
              <a:t> konstrukce </a:t>
            </a:r>
            <a:r>
              <a:rPr lang="en-US" sz="1400" b="1" dirty="0">
                <a:cs typeface="Arial" charset="0"/>
              </a:rPr>
              <a:t>[</a:t>
            </a:r>
            <a:r>
              <a:rPr lang="cs-CZ" sz="1400" b="1" dirty="0">
                <a:cs typeface="Arial" charset="0"/>
              </a:rPr>
              <a:t>dB</a:t>
            </a:r>
            <a:r>
              <a:rPr lang="en-US" sz="1400" b="1" dirty="0" smtClean="0">
                <a:cs typeface="Arial" charset="0"/>
              </a:rPr>
              <a:t>]</a:t>
            </a:r>
            <a:r>
              <a:rPr lang="cs-CZ" sz="1400" b="1" dirty="0" smtClean="0">
                <a:cs typeface="Arial" charset="0"/>
              </a:rPr>
              <a:t> vápenopískových zdicích prvků:</a:t>
            </a:r>
            <a:endParaRPr lang="en-US" sz="1400" dirty="0"/>
          </a:p>
        </p:txBody>
      </p:sp>
      <p:pic>
        <p:nvPicPr>
          <p:cNvPr id="1332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29" y="3969060"/>
            <a:ext cx="6913563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45" y="953725"/>
            <a:ext cx="4590510" cy="202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206220" y="5713511"/>
            <a:ext cx="77582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sz="1000" i="1" dirty="0" smtClean="0"/>
              <a:t>DIN 4109 </a:t>
            </a:r>
            <a:r>
              <a:rPr lang="cs-CZ" sz="1000" i="1" dirty="0" err="1"/>
              <a:t>Schallschutz</a:t>
            </a:r>
            <a:r>
              <a:rPr lang="cs-CZ" sz="1000" i="1" dirty="0"/>
              <a:t> </a:t>
            </a:r>
            <a:r>
              <a:rPr lang="cs-CZ" sz="1000" i="1" dirty="0" err="1"/>
              <a:t>im</a:t>
            </a:r>
            <a:r>
              <a:rPr lang="cs-CZ" sz="1000" i="1" dirty="0"/>
              <a:t> </a:t>
            </a:r>
            <a:r>
              <a:rPr lang="cs-CZ" sz="1000" i="1" dirty="0" err="1"/>
              <a:t>Hochbau</a:t>
            </a:r>
            <a:r>
              <a:rPr lang="cs-CZ" sz="1000" i="1" dirty="0"/>
              <a:t> (Protihluková ochrana u pozemních staveb), </a:t>
            </a:r>
            <a:r>
              <a:rPr lang="cs-CZ" sz="1000" i="1" dirty="0" err="1" smtClean="0"/>
              <a:t>Beiblatt</a:t>
            </a:r>
            <a:r>
              <a:rPr lang="cs-CZ" sz="1000" i="1" dirty="0" smtClean="0"/>
              <a:t> 1</a:t>
            </a:r>
            <a:endParaRPr lang="en-US" sz="1000" i="1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39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5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7" y="1081633"/>
            <a:ext cx="7173505" cy="45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dirty="0" smtClean="0"/>
              <a:t>Výroba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131760" y="3140968"/>
            <a:ext cx="1006475" cy="61555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>
                <a:solidFill>
                  <a:schemeClr val="bg1"/>
                </a:solidFill>
              </a:rPr>
              <a:t>Výroba páry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746500" y="2204864"/>
            <a:ext cx="1401564" cy="30777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 smtClean="0"/>
              <a:t>3.Lisování</a:t>
            </a:r>
            <a:endParaRPr lang="en-US" sz="2000" b="1" dirty="0"/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586951" y="1685925"/>
            <a:ext cx="732135" cy="30777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/>
              <a:t>Písek</a:t>
            </a:r>
            <a:endParaRPr lang="en-US" sz="2000" b="1" dirty="0"/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3674690" y="1827858"/>
            <a:ext cx="649288" cy="30777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>
                <a:solidFill>
                  <a:schemeClr val="bg1"/>
                </a:solidFill>
              </a:rPr>
              <a:t>Voda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1320801" y="1258888"/>
            <a:ext cx="852488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>
                <a:solidFill>
                  <a:schemeClr val="bg1"/>
                </a:solidFill>
              </a:rPr>
              <a:t>Vápno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5363691" y="1988840"/>
            <a:ext cx="115252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/>
              <a:t>87-92%</a:t>
            </a:r>
            <a:br>
              <a:rPr lang="cs-CZ" sz="2000" b="1" dirty="0"/>
            </a:br>
            <a:r>
              <a:rPr lang="cs-CZ" sz="2000" b="1" dirty="0" smtClean="0"/>
              <a:t>písek</a:t>
            </a:r>
            <a:endParaRPr lang="en-US" sz="2000" b="1" dirty="0"/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6472238" y="2022674"/>
            <a:ext cx="115252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/>
              <a:t>3-5%</a:t>
            </a:r>
            <a:br>
              <a:rPr lang="cs-CZ" sz="2000" b="1" dirty="0"/>
            </a:br>
            <a:r>
              <a:rPr lang="cs-CZ" sz="2000" b="1" dirty="0"/>
              <a:t>voda</a:t>
            </a:r>
            <a:endParaRPr lang="en-US" sz="2000" b="1" dirty="0"/>
          </a:p>
        </p:txBody>
      </p:sp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7620000" y="2013149"/>
            <a:ext cx="1296988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/>
              <a:t>5-8% nehašené vápno</a:t>
            </a:r>
            <a:endParaRPr lang="en-US" sz="2000" b="1" dirty="0"/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323527" y="2492896"/>
            <a:ext cx="1311471" cy="30777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 smtClean="0"/>
              <a:t>1.Míchání</a:t>
            </a:r>
            <a:endParaRPr lang="en-US" sz="2000" b="1" dirty="0"/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2987426" y="980728"/>
            <a:ext cx="1440557" cy="30777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 smtClean="0"/>
              <a:t>2.Reaktory</a:t>
            </a:r>
            <a:endParaRPr lang="en-US" sz="2000" b="1" dirty="0"/>
          </a:p>
        </p:txBody>
      </p:sp>
      <p:sp>
        <p:nvSpPr>
          <p:cNvPr id="9233" name="Text Box 20"/>
          <p:cNvSpPr txBox="1">
            <a:spLocks noChangeArrowheads="1"/>
          </p:cNvSpPr>
          <p:nvPr/>
        </p:nvSpPr>
        <p:spPr bwMode="auto">
          <a:xfrm>
            <a:off x="671513" y="3879948"/>
            <a:ext cx="3368232" cy="30777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 smtClean="0"/>
              <a:t>4.Tvrzení </a:t>
            </a:r>
            <a:r>
              <a:rPr lang="cs-CZ" sz="2000" b="1" dirty="0"/>
              <a:t>v autoklávech</a:t>
            </a:r>
            <a:endParaRPr lang="en-US" sz="2000" b="1" dirty="0"/>
          </a:p>
        </p:txBody>
      </p:sp>
      <p:sp>
        <p:nvSpPr>
          <p:cNvPr id="9234" name="Text Box 21"/>
          <p:cNvSpPr txBox="1">
            <a:spLocks noChangeArrowheads="1"/>
          </p:cNvSpPr>
          <p:nvPr/>
        </p:nvSpPr>
        <p:spPr bwMode="auto">
          <a:xfrm>
            <a:off x="1117299" y="4941167"/>
            <a:ext cx="2664967" cy="30777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 b="1" dirty="0" smtClean="0"/>
              <a:t>5.Balení</a:t>
            </a:r>
            <a:r>
              <a:rPr lang="cs-CZ" sz="2000" b="1" dirty="0"/>
              <a:t>, expedice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62490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17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3" grpId="0" animBg="1"/>
      <p:bldP spid="9224" grpId="0" animBg="1"/>
      <p:bldP spid="9225" grpId="0" animBg="1"/>
      <p:bldP spid="9226" grpId="0" animBg="1"/>
      <p:bldP spid="9231" grpId="0" animBg="1"/>
      <p:bldP spid="9232" grpId="0" animBg="1"/>
      <p:bldP spid="9233" grpId="0" animBg="1"/>
      <p:bldP spid="92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Zvukově izolační vlastnosti - srovnání</a:t>
            </a:r>
          </a:p>
        </p:txBody>
      </p:sp>
      <p:pic>
        <p:nvPicPr>
          <p:cNvPr id="1332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18" y="4368856"/>
            <a:ext cx="6427111" cy="16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03" y="969096"/>
            <a:ext cx="4905545" cy="317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Šipka doprava 4"/>
          <p:cNvSpPr/>
          <p:nvPr/>
        </p:nvSpPr>
        <p:spPr bwMode="auto">
          <a:xfrm rot="17194445">
            <a:off x="4238928" y="3888267"/>
            <a:ext cx="3698584" cy="1010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 bwMode="auto">
          <a:xfrm rot="16434247">
            <a:off x="4893366" y="3792804"/>
            <a:ext cx="3350403" cy="994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08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466402" y="1068529"/>
            <a:ext cx="828092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latin typeface="Arial" pitchFamily="34" charset="0"/>
                <a:ea typeface="Cambria Math"/>
              </a:rPr>
              <a:t>Vzduchová neprůzvučnost</a:t>
            </a: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8" y="3212976"/>
            <a:ext cx="8085320" cy="2448272"/>
          </a:xfrm>
          <a:prstGeom prst="rect">
            <a:avLst/>
          </a:prstGeom>
          <a:noFill/>
          <a:ln w="9525">
            <a:solidFill>
              <a:srgbClr val="007A3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3361" y="2623245"/>
            <a:ext cx="2380381" cy="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C00000"/>
                </a:solidFill>
                <a:latin typeface="Arial" pitchFamily="34" charset="0"/>
                <a:ea typeface="Cambria Math"/>
              </a:rPr>
              <a:t>Příčky uvnitř bytu</a:t>
            </a:r>
            <a:endParaRPr lang="cs-CZ" sz="2800" i="1" baseline="-25000" dirty="0">
              <a:solidFill>
                <a:srgbClr val="C00000"/>
              </a:solidFill>
              <a:latin typeface="Arial" pitchFamily="34" charset="0"/>
              <a:ea typeface="Cambria Math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868144" y="2601516"/>
            <a:ext cx="2380381" cy="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 err="1" smtClean="0">
                <a:solidFill>
                  <a:srgbClr val="007A34"/>
                </a:solidFill>
                <a:latin typeface="Arial" pitchFamily="34" charset="0"/>
                <a:ea typeface="Cambria Math"/>
              </a:rPr>
              <a:t>Mezibytové</a:t>
            </a:r>
            <a:r>
              <a:rPr lang="cs-CZ" sz="2000" dirty="0" smtClean="0">
                <a:solidFill>
                  <a:srgbClr val="007A34"/>
                </a:solidFill>
                <a:latin typeface="Arial" pitchFamily="34" charset="0"/>
                <a:ea typeface="Cambria Math"/>
              </a:rPr>
              <a:t> stěny</a:t>
            </a:r>
            <a:endParaRPr lang="cs-CZ" sz="2800" i="1" baseline="-25000" dirty="0">
              <a:solidFill>
                <a:srgbClr val="007A34"/>
              </a:solidFill>
              <a:latin typeface="Arial" pitchFamily="34" charset="0"/>
              <a:ea typeface="Cambria Math"/>
            </a:endParaRPr>
          </a:p>
        </p:txBody>
      </p:sp>
      <p:sp>
        <p:nvSpPr>
          <p:cNvPr id="2" name="Ovál 1"/>
          <p:cNvSpPr/>
          <p:nvPr/>
        </p:nvSpPr>
        <p:spPr bwMode="auto">
          <a:xfrm>
            <a:off x="1907704" y="4365104"/>
            <a:ext cx="1944216" cy="1656184"/>
          </a:xfrm>
          <a:prstGeom prst="ellipse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5292080" y="4653136"/>
            <a:ext cx="1944216" cy="1440000"/>
          </a:xfrm>
          <a:prstGeom prst="ellipse">
            <a:avLst/>
          </a:prstGeom>
          <a:noFill/>
          <a:ln w="50800" cap="flat" cmpd="sng" algn="ctr">
            <a:solidFill>
              <a:srgbClr val="007A3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69035" y="2627427"/>
            <a:ext cx="2380381" cy="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dirty="0" smtClean="0">
                <a:solidFill>
                  <a:srgbClr val="00B0F0"/>
                </a:solidFill>
                <a:latin typeface="Arial" pitchFamily="34" charset="0"/>
                <a:ea typeface="Cambria Math"/>
              </a:rPr>
              <a:t>Řadové RD</a:t>
            </a:r>
            <a:endParaRPr lang="cs-CZ" sz="2800" i="1" baseline="-25000" dirty="0">
              <a:solidFill>
                <a:srgbClr val="00B0F0"/>
              </a:solidFill>
              <a:latin typeface="Arial" pitchFamily="34" charset="0"/>
              <a:ea typeface="Cambria Math"/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3923928" y="4149080"/>
            <a:ext cx="1296144" cy="1656184"/>
          </a:xfrm>
          <a:prstGeom prst="ellipse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851920" y="5881574"/>
            <a:ext cx="144016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800" dirty="0" smtClean="0">
                <a:solidFill>
                  <a:srgbClr val="00B0F0"/>
                </a:solidFill>
                <a:latin typeface="Arial" pitchFamily="34" charset="0"/>
                <a:ea typeface="Cambria Math"/>
              </a:rPr>
              <a:t>2 x 17,5 cm</a:t>
            </a:r>
            <a:endParaRPr lang="cs-CZ" sz="2400" i="1" baseline="-25000" dirty="0">
              <a:solidFill>
                <a:srgbClr val="00B0F0"/>
              </a:solidFill>
              <a:latin typeface="Arial" pitchFamily="34" charset="0"/>
              <a:ea typeface="Cambria Math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79512" y="1665616"/>
            <a:ext cx="8280920" cy="6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>
                <a:solidFill>
                  <a:schemeClr val="accent4">
                    <a:lumMod val="65000"/>
                    <a:lumOff val="35000"/>
                  </a:schemeClr>
                </a:solidFill>
                <a:latin typeface="Arial" pitchFamily="34" charset="0"/>
                <a:ea typeface="Cambria Math"/>
              </a:rPr>
              <a:t>Vážená </a:t>
            </a:r>
            <a:r>
              <a:rPr lang="cs-CZ" sz="2400" b="1" dirty="0">
                <a:solidFill>
                  <a:schemeClr val="accent4">
                    <a:lumMod val="65000"/>
                    <a:lumOff val="35000"/>
                  </a:schemeClr>
                </a:solidFill>
                <a:latin typeface="Arial" pitchFamily="34" charset="0"/>
                <a:ea typeface="Cambria Math"/>
              </a:rPr>
              <a:t>stavební neprůzvučnost</a:t>
            </a:r>
            <a:r>
              <a:rPr lang="cs-CZ" sz="2400" b="1" dirty="0">
                <a:latin typeface="Arial" pitchFamily="34" charset="0"/>
                <a:ea typeface="Cambria Math"/>
              </a:rPr>
              <a:t> </a:t>
            </a:r>
            <a:r>
              <a:rPr lang="cs-CZ" sz="2400" b="1" dirty="0" smtClean="0">
                <a:latin typeface="Arial" pitchFamily="34" charset="0"/>
                <a:ea typeface="Cambria Math"/>
              </a:rPr>
              <a:t>  </a:t>
            </a:r>
            <a:r>
              <a:rPr lang="cs-CZ" sz="3200" b="1" i="1" dirty="0" smtClean="0">
                <a:latin typeface="Arial" pitchFamily="34" charset="0"/>
                <a:ea typeface="Cambria Math"/>
              </a:rPr>
              <a:t>R´</a:t>
            </a:r>
            <a:r>
              <a:rPr lang="cs-CZ" sz="3200" b="1" i="1" baseline="-25000" dirty="0" smtClean="0">
                <a:latin typeface="Arial" pitchFamily="34" charset="0"/>
                <a:ea typeface="Cambria Math"/>
              </a:rPr>
              <a:t>w</a:t>
            </a:r>
            <a:r>
              <a:rPr lang="cs-CZ" sz="3200" b="1" i="1" dirty="0" smtClean="0">
                <a:latin typeface="Arial" pitchFamily="34" charset="0"/>
                <a:ea typeface="Cambria Math"/>
              </a:rPr>
              <a:t> </a:t>
            </a:r>
            <a:r>
              <a:rPr lang="cs-CZ" sz="3200" b="1" i="1" dirty="0">
                <a:latin typeface="Arial" pitchFamily="34" charset="0"/>
                <a:ea typeface="Cambria Math"/>
              </a:rPr>
              <a:t>= </a:t>
            </a:r>
            <a:r>
              <a:rPr lang="cs-CZ" sz="3200" b="1" i="1" dirty="0" err="1">
                <a:latin typeface="Arial" pitchFamily="34" charset="0"/>
                <a:ea typeface="Cambria Math"/>
              </a:rPr>
              <a:t>R</a:t>
            </a:r>
            <a:r>
              <a:rPr lang="cs-CZ" sz="3200" b="1" i="1" baseline="-25000" dirty="0" err="1">
                <a:latin typeface="Arial" pitchFamily="34" charset="0"/>
                <a:ea typeface="Cambria Math"/>
              </a:rPr>
              <a:t>w</a:t>
            </a:r>
            <a:r>
              <a:rPr lang="cs-CZ" sz="3200" b="1" i="1" dirty="0">
                <a:latin typeface="Arial" pitchFamily="34" charset="0"/>
                <a:ea typeface="Cambria Math"/>
              </a:rPr>
              <a:t> – </a:t>
            </a:r>
            <a:r>
              <a:rPr lang="cs-CZ" sz="3200" b="1" i="1" dirty="0" smtClean="0">
                <a:latin typeface="Arial" pitchFamily="34" charset="0"/>
                <a:ea typeface="Cambria Math"/>
              </a:rPr>
              <a:t>k</a:t>
            </a:r>
            <a:r>
              <a:rPr lang="cs-CZ" sz="3200" b="1" i="1" baseline="-25000" dirty="0" smtClean="0">
                <a:latin typeface="Arial" pitchFamily="34" charset="0"/>
                <a:ea typeface="Cambria Math"/>
              </a:rPr>
              <a:t>1</a:t>
            </a:r>
            <a:endParaRPr lang="cs-CZ" sz="3200" b="1" i="1" baseline="-25000" dirty="0">
              <a:latin typeface="Arial" pitchFamily="34" charset="0"/>
              <a:ea typeface="Cambria Math"/>
            </a:endParaRPr>
          </a:p>
        </p:txBody>
      </p:sp>
      <p:sp>
        <p:nvSpPr>
          <p:cNvPr id="1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Zvukově izolační vlastnosti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24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  <p:bldP spid="12" grpId="0" animBg="1"/>
      <p:bldP spid="13" grpId="0"/>
      <p:bldP spid="14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Proto je možno:</a:t>
            </a:r>
          </a:p>
        </p:txBody>
      </p:sp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754786" y="863715"/>
            <a:ext cx="7632700" cy="330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/>
              <a:t> zeštíhlit nosné zdivo a získat užitnou plochu	</a:t>
            </a:r>
            <a:br>
              <a:rPr lang="cs-CZ" b="1" dirty="0"/>
            </a:br>
            <a:r>
              <a:rPr lang="cs-CZ" b="1" dirty="0"/>
              <a:t>       </a:t>
            </a:r>
            <a:r>
              <a:rPr lang="cs-CZ" dirty="0"/>
              <a:t>(cca 7% ve srovnání s jednovrstvými konstrukcemi)	</a:t>
            </a:r>
            <a:br>
              <a:rPr lang="cs-CZ" dirty="0"/>
            </a:br>
            <a:endParaRPr lang="cs-CZ" dirty="0"/>
          </a:p>
          <a:p>
            <a:pPr marL="28575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celoplošným zateplením vytvořit konstrukci prostou tepelných mostů	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      (libovolný zateplovací kontaktní nebo větraný fasádní systém)	</a:t>
            </a:r>
            <a:br>
              <a:rPr lang="cs-CZ" dirty="0"/>
            </a:br>
            <a:endParaRPr lang="cs-CZ" dirty="0"/>
          </a:p>
          <a:p>
            <a:pPr marL="28575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/>
              <a:t> uspořit maltu a vnitřní omítky	</a:t>
            </a:r>
            <a:br>
              <a:rPr lang="cs-CZ" b="1" dirty="0"/>
            </a:br>
            <a:r>
              <a:rPr lang="cs-CZ" dirty="0"/>
              <a:t>       (2 mm tenkovrstvá malta, 10 mm omítky)	</a:t>
            </a:r>
            <a:br>
              <a:rPr lang="cs-CZ" dirty="0"/>
            </a:br>
            <a:endParaRPr lang="cs-CZ" dirty="0"/>
          </a:p>
          <a:p>
            <a:pPr marL="28575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/>
              <a:t> zrychlit a zpřesnit zdění	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    (tenkovrstvá malta a systém pero-drážka bez nutnosti </a:t>
            </a:r>
            <a:r>
              <a:rPr lang="cs-CZ" dirty="0" err="1"/>
              <a:t>maltovat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   styčné </a:t>
            </a:r>
            <a:r>
              <a:rPr lang="cs-CZ" dirty="0"/>
              <a:t>spáry</a:t>
            </a:r>
            <a:r>
              <a:rPr lang="cs-CZ" dirty="0" smtClean="0"/>
              <a:t>)</a:t>
            </a:r>
            <a:endParaRPr lang="cs-CZ" sz="180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55724" y="4509120"/>
            <a:ext cx="7632700" cy="139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sz="1800" b="1" dirty="0" smtClean="0"/>
              <a:t>To </a:t>
            </a:r>
            <a:r>
              <a:rPr lang="cs-CZ" sz="1800" b="1" dirty="0"/>
              <a:t>vše při zúžení konstrukční tloušťky zdiva a při splnění všech	 požadavků daných normami nebo potřebami:	</a:t>
            </a:r>
          </a:p>
          <a:p>
            <a:pPr>
              <a:spcBef>
                <a:spcPct val="35000"/>
              </a:spcBef>
            </a:pPr>
            <a:r>
              <a:rPr lang="cs-CZ" sz="1800" dirty="0"/>
              <a:t>             - v bytových domech </a:t>
            </a:r>
            <a:r>
              <a:rPr lang="cs-CZ" sz="1800" dirty="0" err="1"/>
              <a:t>tl</a:t>
            </a:r>
            <a:r>
              <a:rPr lang="cs-CZ" sz="1800" dirty="0"/>
              <a:t>. 17,5 cm – 20,0 cm – 24,0 cm / 11,5 cm	</a:t>
            </a:r>
            <a:endParaRPr lang="cs-CZ" sz="1800" dirty="0" smtClean="0"/>
          </a:p>
          <a:p>
            <a:pPr>
              <a:spcBef>
                <a:spcPct val="35000"/>
              </a:spcBef>
            </a:pPr>
            <a:r>
              <a:rPr lang="cs-CZ" sz="1800" dirty="0" smtClean="0"/>
              <a:t>             </a:t>
            </a:r>
            <a:r>
              <a:rPr lang="cs-CZ" sz="1800" dirty="0"/>
              <a:t>- v rodinných domech </a:t>
            </a:r>
            <a:r>
              <a:rPr lang="cs-CZ" sz="1800" dirty="0" err="1"/>
              <a:t>tl</a:t>
            </a:r>
            <a:r>
              <a:rPr lang="cs-CZ" sz="1800" dirty="0"/>
              <a:t>. 17,5 cm / 11,5 cm</a:t>
            </a:r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27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dirty="0" smtClean="0"/>
              <a:t>Jedná se tedy o univerzální </a:t>
            </a:r>
            <a:br>
              <a:rPr lang="cs-CZ" dirty="0" smtClean="0"/>
            </a:br>
            <a:r>
              <a:rPr lang="cs-CZ" dirty="0" smtClean="0"/>
              <a:t>                                zdicí materiál pro: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628775"/>
            <a:ext cx="471170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39750" y="1196975"/>
            <a:ext cx="35814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zdivo nosné i nenosné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dirty="0"/>
              <a:t> </a:t>
            </a:r>
            <a:r>
              <a:rPr lang="cs-CZ" b="1" dirty="0"/>
              <a:t>zdivo </a:t>
            </a:r>
            <a:r>
              <a:rPr lang="cs-CZ" b="1" dirty="0" err="1"/>
              <a:t>podomítkové</a:t>
            </a:r>
            <a:r>
              <a:rPr lang="cs-CZ" b="1" dirty="0"/>
              <a:t> i pohledové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zdivo obvodové i vnitřní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sklepy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ploty, krby, drobnou architekturu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endParaRPr lang="cs-CZ" b="1" dirty="0"/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bytové domy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rodinné domy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pasivní a nízkoenergetické domy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občanskou vybavenost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administrativu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hotely, školy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objekty sociálních služeb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průmysl a zemědělství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endParaRPr lang="cs-CZ" b="1" dirty="0"/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cs-CZ" b="1" dirty="0"/>
              <a:t> Není stropní systém</a:t>
            </a:r>
            <a:endParaRPr lang="de-DE" b="1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726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Postavení vápenopískového zdiva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682626" y="1050926"/>
            <a:ext cx="8137525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135000"/>
              </a:lnSpc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/>
              <a:t> Především v zemích střední a severozápadní </a:t>
            </a:r>
            <a:r>
              <a:rPr lang="cs-CZ" b="1" dirty="0" smtClean="0"/>
              <a:t>Evropy  </a:t>
            </a:r>
            <a:r>
              <a:rPr lang="cs-CZ" b="1" dirty="0"/>
              <a:t>získal tento  materiál tradici a oblibu	</a:t>
            </a:r>
            <a:endParaRPr lang="cs-CZ" b="1" dirty="0" smtClean="0"/>
          </a:p>
          <a:p>
            <a:pPr marL="285750" indent="-285750">
              <a:lnSpc>
                <a:spcPct val="135000"/>
              </a:lnSpc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V České republice – do roku 2000 pouze malé formáty (ploty, komíny, el. pilíře)</a:t>
            </a:r>
            <a:endParaRPr lang="cs-CZ" b="1" dirty="0"/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99" y="2564136"/>
            <a:ext cx="6472237" cy="273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85" name="Rectangle 37"/>
          <p:cNvSpPr>
            <a:spLocks noChangeArrowheads="1"/>
          </p:cNvSpPr>
          <p:nvPr/>
        </p:nvSpPr>
        <p:spPr bwMode="auto">
          <a:xfrm>
            <a:off x="539751" y="4051886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0086" name="Rectangle 38"/>
          <p:cNvSpPr>
            <a:spLocks noChangeArrowheads="1"/>
          </p:cNvSpPr>
          <p:nvPr/>
        </p:nvSpPr>
        <p:spPr bwMode="auto">
          <a:xfrm>
            <a:off x="7164389" y="4051886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30084" name="Rectangle 36"/>
          <p:cNvSpPr>
            <a:spLocks noChangeArrowheads="1"/>
          </p:cNvSpPr>
          <p:nvPr/>
        </p:nvSpPr>
        <p:spPr bwMode="auto">
          <a:xfrm>
            <a:off x="3059114" y="2647742"/>
            <a:ext cx="18473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61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dirty="0" smtClean="0"/>
              <a:t>HEIDELBERGER KALKSANDSTEIN</a:t>
            </a: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5076825" y="1101725"/>
            <a:ext cx="338455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  <a:spcBef>
                <a:spcPts val="0"/>
              </a:spcBef>
              <a:buFontTx/>
              <a:buChar char="•"/>
            </a:pPr>
            <a:r>
              <a:rPr lang="cs-CZ" b="1" dirty="0"/>
              <a:t> od roku 1971 součást	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b="1" dirty="0" smtClean="0"/>
              <a:t>  </a:t>
            </a:r>
            <a:r>
              <a:rPr lang="cs-CZ" b="1" dirty="0" err="1" smtClean="0"/>
              <a:t>HeidelbergCement</a:t>
            </a:r>
            <a:r>
              <a:rPr lang="cs-CZ" b="1" dirty="0" smtClean="0"/>
              <a:t> </a:t>
            </a:r>
            <a:r>
              <a:rPr lang="cs-CZ" b="1" dirty="0"/>
              <a:t>Group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</a:t>
            </a:r>
            <a:r>
              <a:rPr lang="cs-CZ" b="1" dirty="0" smtClean="0"/>
              <a:t>11 </a:t>
            </a:r>
            <a:r>
              <a:rPr lang="cs-CZ" b="1" dirty="0"/>
              <a:t>vlastních závodů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</a:t>
            </a:r>
            <a:r>
              <a:rPr lang="cs-CZ" b="1" dirty="0" smtClean="0"/>
              <a:t>7 </a:t>
            </a:r>
            <a:r>
              <a:rPr lang="cs-CZ" b="1" dirty="0"/>
              <a:t>dceřiných společností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Obrat 80 </a:t>
            </a:r>
            <a:r>
              <a:rPr lang="cs-CZ" b="1" dirty="0" err="1"/>
              <a:t>mio</a:t>
            </a:r>
            <a:r>
              <a:rPr lang="cs-CZ" b="1" dirty="0"/>
              <a:t>. EUR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300 zaměstnanců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Sídlo Durmersheim u Karlsruhe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Výroba Německo, Švýcarsko</a:t>
            </a:r>
          </a:p>
          <a:p>
            <a:pPr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Prodej: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b="1" dirty="0" smtClean="0"/>
              <a:t>    </a:t>
            </a:r>
            <a:r>
              <a:rPr lang="cs-CZ" b="1" dirty="0"/>
              <a:t>Německo, Švýcarsko,	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b="1" dirty="0" smtClean="0"/>
              <a:t>    </a:t>
            </a:r>
            <a:r>
              <a:rPr lang="cs-CZ" b="1" dirty="0"/>
              <a:t>Česká </a:t>
            </a:r>
            <a:r>
              <a:rPr lang="cs-CZ" b="1" dirty="0" err="1"/>
              <a:t>rep</a:t>
            </a:r>
            <a:r>
              <a:rPr lang="cs-CZ" b="1" dirty="0"/>
              <a:t>.	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b="1" dirty="0" smtClean="0"/>
              <a:t>   </a:t>
            </a:r>
            <a:r>
              <a:rPr lang="cs-CZ" dirty="0" smtClean="0"/>
              <a:t> </a:t>
            </a:r>
            <a:r>
              <a:rPr lang="cs-CZ" b="1" dirty="0"/>
              <a:t>Švédsko, Polsko, Holandsko</a:t>
            </a: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63378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827088" y="4724400"/>
            <a:ext cx="825500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u="sng" dirty="0"/>
              <a:t>Durmersheim</a:t>
            </a:r>
            <a:endParaRPr lang="en-US" sz="1000" b="1" u="sng" dirty="0"/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1908175" y="4437063"/>
            <a:ext cx="454025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dirty="0"/>
              <a:t>Kronau</a:t>
            </a:r>
            <a:endParaRPr lang="en-US" sz="1000" b="1" dirty="0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922463" y="4130675"/>
            <a:ext cx="839787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dirty="0"/>
              <a:t>Babenhausen</a:t>
            </a:r>
            <a:endParaRPr lang="en-US" sz="1000" b="1" dirty="0"/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2463800" y="3762375"/>
            <a:ext cx="657225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dirty="0" err="1"/>
              <a:t>Dettelbach</a:t>
            </a:r>
            <a:endParaRPr lang="en-US" sz="1000" b="1" dirty="0"/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2930038" y="3357563"/>
            <a:ext cx="706925" cy="18466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200" b="1" dirty="0"/>
              <a:t>Drážďany</a:t>
            </a:r>
            <a:endParaRPr lang="en-US" sz="1000" b="1" dirty="0"/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3128963" y="2420938"/>
            <a:ext cx="579437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000" b="1" dirty="0"/>
              <a:t>Herzfelde</a:t>
            </a:r>
            <a:endParaRPr lang="en-US" sz="1000" b="1" dirty="0"/>
          </a:p>
        </p:txBody>
      </p: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3419475" y="1916113"/>
            <a:ext cx="509588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dirty="0" err="1"/>
              <a:t>Demmin</a:t>
            </a:r>
            <a:endParaRPr lang="en-US" sz="1000" b="1" dirty="0"/>
          </a:p>
        </p:txBody>
      </p:sp>
      <p:sp>
        <p:nvSpPr>
          <p:cNvPr id="34829" name="Text Box 12"/>
          <p:cNvSpPr txBox="1">
            <a:spLocks noChangeArrowheads="1"/>
          </p:cNvSpPr>
          <p:nvPr/>
        </p:nvSpPr>
        <p:spPr bwMode="auto">
          <a:xfrm>
            <a:off x="2503488" y="1844675"/>
            <a:ext cx="628650" cy="161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cs-CZ" sz="1000" b="1" dirty="0" err="1"/>
              <a:t>Kavelstorf</a:t>
            </a:r>
            <a:endParaRPr lang="en-US" sz="1000" b="1" dirty="0"/>
          </a:p>
        </p:txBody>
      </p:sp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26" name="Picture 2" descr="C:\Users\JKux\Documents\AA-Kux\A - VAPIS\LOGO\Loga Jiná\HDK kalksandstein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58" y="5229200"/>
            <a:ext cx="190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979712" y="5075312"/>
            <a:ext cx="724557" cy="15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u="sng" dirty="0" err="1" smtClean="0"/>
              <a:t>Emmsingen</a:t>
            </a:r>
            <a:endParaRPr lang="en-US" sz="1000" b="1" u="sng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74300" y="3932709"/>
            <a:ext cx="860813" cy="15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u="sng" dirty="0" err="1" smtClean="0"/>
              <a:t>Ludwigshafen</a:t>
            </a:r>
            <a:endParaRPr lang="en-US" sz="1000" b="1" u="sng" dirty="0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301484" y="5522168"/>
            <a:ext cx="378309" cy="153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000" b="1" u="sng" dirty="0" smtClean="0"/>
              <a:t>Brugg</a:t>
            </a:r>
            <a:endParaRPr lang="en-US" sz="1000" b="1" u="sng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093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 animBg="1"/>
      <p:bldP spid="34829" grpId="0" animBg="1"/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pic>
        <p:nvPicPr>
          <p:cNvPr id="136198" name="Picture 6" descr="Kopie - Obráze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08050"/>
            <a:ext cx="7272339" cy="369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971551" y="4652963"/>
            <a:ext cx="734536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Do provozu uveden 1993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Investice na „zelené louce“</a:t>
            </a:r>
          </a:p>
          <a:p>
            <a:pPr algn="just">
              <a:lnSpc>
                <a:spcPct val="135000"/>
              </a:lnSpc>
              <a:spcBef>
                <a:spcPct val="35000"/>
              </a:spcBef>
              <a:buFontTx/>
              <a:buChar char="•"/>
            </a:pPr>
            <a:r>
              <a:rPr lang="cs-CZ" b="1" dirty="0"/>
              <a:t> Jeden z nejmodernějších závodů v Německu</a:t>
            </a:r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187624" y="5373216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Řízení celého provozu z jednoho místa – velín – 15 dělnických zaměstnanců</a:t>
            </a:r>
            <a:endParaRPr lang="cs-CZ" sz="1200" dirty="0"/>
          </a:p>
        </p:txBody>
      </p:sp>
      <p:pic>
        <p:nvPicPr>
          <p:cNvPr id="1026" name="Picture 2" descr="C:\Users\JKux\Documents\AA-Kux\A - VAPIS\Fotky\FOTO Závod Drážďany\Obrázek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37" y="1484784"/>
            <a:ext cx="5256584" cy="373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075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5398939" cy="550863"/>
          </a:xfrm>
          <a:noFill/>
          <a:ln/>
        </p:spPr>
        <p:txBody>
          <a:bodyPr/>
          <a:lstStyle/>
          <a:p>
            <a:r>
              <a:rPr lang="cs-CZ" dirty="0"/>
              <a:t>Výroba – závod Drážďany</a:t>
            </a:r>
          </a:p>
        </p:txBody>
      </p:sp>
      <p:pic>
        <p:nvPicPr>
          <p:cNvPr id="7170" name="Picture 2" descr="C:\Users\JKux\Documents\AA-Kux\A - VAPIS\Fotky\FOTO Závod Drážďany\P1010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32040" y="5877272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2) Reaktor s </a:t>
            </a:r>
            <a:r>
              <a:rPr lang="cs-CZ" sz="1200" dirty="0" err="1" smtClean="0"/>
              <a:t>domícháváním</a:t>
            </a:r>
            <a:r>
              <a:rPr lang="cs-CZ" sz="1200" dirty="0" smtClean="0"/>
              <a:t> – 3 ks</a:t>
            </a:r>
            <a:endParaRPr lang="cs-CZ" sz="1200" dirty="0"/>
          </a:p>
        </p:txBody>
      </p:sp>
      <p:pic>
        <p:nvPicPr>
          <p:cNvPr id="7171" name="Picture 3" descr="C:\Users\JKux\Documents\AA-Kux\A - VAPIS\Fotky\FOTO Závod Drážďany\Obrázek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5" y="3340325"/>
            <a:ext cx="3888432" cy="29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31224" y="2872600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1) Denní sila - písek</a:t>
            </a:r>
            <a:endParaRPr lang="cs-CZ" sz="1200" dirty="0"/>
          </a:p>
        </p:txBody>
      </p:sp>
      <p:pic>
        <p:nvPicPr>
          <p:cNvPr id="7172" name="Picture 4" descr="C:\Users\JKux\Documents\AA-Kux\A - VAPIS\Fotky\FOTO Závod Drážďany\Obráze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5" y="692696"/>
            <a:ext cx="282174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878208" y="3063326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/>
              <a:t>1) </a:t>
            </a:r>
            <a:r>
              <a:rPr lang="cs-CZ" sz="1200" dirty="0" err="1" smtClean="0"/>
              <a:t>Záměs</a:t>
            </a:r>
            <a:r>
              <a:rPr lang="cs-CZ" sz="1200" dirty="0" smtClean="0"/>
              <a:t> suché směsi - 1 ks</a:t>
            </a:r>
            <a:endParaRPr lang="cs-CZ" sz="1200" dirty="0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2339752" y="2924944"/>
            <a:ext cx="0" cy="415381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/>
          <p:cNvCxnSpPr/>
          <p:nvPr/>
        </p:nvCxnSpPr>
        <p:spPr bwMode="auto">
          <a:xfrm flipV="1">
            <a:off x="4524268" y="4653136"/>
            <a:ext cx="479780" cy="1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5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43608" y="6032321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3) Lisy na surové výlisky – 5 lisů</a:t>
            </a:r>
            <a:endParaRPr lang="cs-CZ" sz="1200" dirty="0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2771800" y="2924944"/>
            <a:ext cx="0" cy="415381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/>
          <p:cNvCxnSpPr/>
          <p:nvPr/>
        </p:nvCxnSpPr>
        <p:spPr bwMode="auto">
          <a:xfrm flipV="1">
            <a:off x="4524268" y="4653136"/>
            <a:ext cx="479780" cy="1"/>
          </a:xfrm>
          <a:prstGeom prst="straightConnector1">
            <a:avLst/>
          </a:prstGeom>
          <a:solidFill>
            <a:schemeClr val="accent1"/>
          </a:solidFill>
          <a:ln w="698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5" name="Picture 3" descr="C:\Users\JKux\Documents\AA-Kux\A - VAPIS\Fotky\FOTO Závod Drážďany\P1010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4" y="919753"/>
            <a:ext cx="6840760" cy="51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49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39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</p:spPr>
        <p:txBody>
          <a:bodyPr/>
          <a:lstStyle/>
          <a:p>
            <a:pPr eaLnBrk="1" hangingPunct="1"/>
            <a:r>
              <a:rPr lang="cs-CZ" smtClean="0"/>
              <a:t>Výsledek?</a:t>
            </a:r>
          </a:p>
        </p:txBody>
      </p:sp>
      <p:sp>
        <p:nvSpPr>
          <p:cNvPr id="10248" name="Rectangle 17"/>
          <p:cNvSpPr>
            <a:spLocks noChangeArrowheads="1"/>
          </p:cNvSpPr>
          <p:nvPr/>
        </p:nvSpPr>
        <p:spPr bwMode="auto">
          <a:xfrm>
            <a:off x="684125" y="1024855"/>
            <a:ext cx="316779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Vzor </a:t>
            </a:r>
            <a:r>
              <a:rPr lang="cs-CZ" b="1" dirty="0"/>
              <a:t>převzatý z </a:t>
            </a:r>
            <a:r>
              <a:rPr lang="cs-CZ" b="1" dirty="0" smtClean="0"/>
              <a:t>přírody (vápenec)</a:t>
            </a:r>
            <a:endParaRPr lang="de-DE" b="1" dirty="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Horká </a:t>
            </a:r>
            <a:r>
              <a:rPr lang="cs-CZ" b="1" dirty="0"/>
              <a:t>parní </a:t>
            </a:r>
            <a:r>
              <a:rPr lang="cs-CZ" b="1" dirty="0" smtClean="0"/>
              <a:t>atmosféra narušuje </a:t>
            </a:r>
            <a:r>
              <a:rPr lang="cs-CZ" b="1" dirty="0"/>
              <a:t>oxid </a:t>
            </a:r>
            <a:r>
              <a:rPr lang="cs-CZ" b="1" dirty="0" smtClean="0"/>
              <a:t>křemičitý </a:t>
            </a:r>
            <a:br>
              <a:rPr lang="cs-CZ" b="1" dirty="0" smtClean="0"/>
            </a:br>
            <a:r>
              <a:rPr lang="cs-CZ" b="1" dirty="0" smtClean="0"/>
              <a:t>na </a:t>
            </a:r>
            <a:r>
              <a:rPr lang="cs-CZ" b="1" dirty="0"/>
              <a:t>povrchu zrn</a:t>
            </a:r>
            <a:endParaRPr lang="de-DE" b="1" dirty="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Oxid </a:t>
            </a:r>
            <a:r>
              <a:rPr lang="cs-CZ" b="1" dirty="0"/>
              <a:t>křemičitý </a:t>
            </a:r>
            <a:r>
              <a:rPr lang="cs-CZ" b="1" dirty="0" smtClean="0"/>
              <a:t>tvoří </a:t>
            </a:r>
            <a:br>
              <a:rPr lang="cs-CZ" b="1" dirty="0" smtClean="0"/>
            </a:br>
            <a:r>
              <a:rPr lang="cs-CZ" b="1" dirty="0" smtClean="0"/>
              <a:t>s hydroxidem vápenatým krystalické </a:t>
            </a:r>
            <a:r>
              <a:rPr lang="cs-CZ" b="1" dirty="0"/>
              <a:t>CSH-vazby</a:t>
            </a:r>
            <a:endParaRPr lang="de-DE" b="1" dirty="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Obě </a:t>
            </a:r>
            <a:r>
              <a:rPr lang="cs-CZ" b="1" dirty="0"/>
              <a:t>látky </a:t>
            </a:r>
            <a:r>
              <a:rPr lang="cs-CZ" b="1" dirty="0" smtClean="0"/>
              <a:t>krystalizují na </a:t>
            </a:r>
            <a:br>
              <a:rPr lang="cs-CZ" b="1" dirty="0" smtClean="0"/>
            </a:br>
            <a:r>
              <a:rPr lang="cs-CZ" b="1" dirty="0" smtClean="0"/>
              <a:t>povrchu </a:t>
            </a:r>
            <a:r>
              <a:rPr lang="cs-CZ" b="1" dirty="0"/>
              <a:t>zrn a pevně je </a:t>
            </a:r>
            <a:r>
              <a:rPr lang="cs-CZ" b="1" dirty="0" smtClean="0"/>
              <a:t>tím spojují</a:t>
            </a:r>
            <a:endParaRPr lang="de-DE" b="1" dirty="0"/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Vzniká </a:t>
            </a:r>
            <a:r>
              <a:rPr lang="cs-CZ" b="1" dirty="0"/>
              <a:t>pevná struktura –	 </a:t>
            </a:r>
            <a:r>
              <a:rPr lang="cs-CZ" b="1" dirty="0" smtClean="0"/>
              <a:t>  </a:t>
            </a:r>
            <a:r>
              <a:rPr lang="cs-CZ" b="1" dirty="0"/>
              <a:t>vápenopískový </a:t>
            </a:r>
            <a:r>
              <a:rPr lang="cs-CZ" b="1" dirty="0" smtClean="0"/>
              <a:t>zdicí prvek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Normová základna: 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ČSN EN 771-2:2011</a:t>
            </a:r>
            <a:endParaRPr lang="de-DE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18115"/>
            <a:ext cx="3816424" cy="403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87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5888305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3) Lisy na surové výlisky – 5 lisů</a:t>
            </a:r>
            <a:endParaRPr lang="cs-CZ" sz="1200" dirty="0"/>
          </a:p>
        </p:txBody>
      </p:sp>
      <p:pic>
        <p:nvPicPr>
          <p:cNvPr id="8194" name="Picture 2" descr="C:\Users\JKux\Documents\AA-Kux\A - VAPIS\Fotky\FOTO Závod Drážďany\P1010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19753"/>
            <a:ext cx="6631532" cy="49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45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30136" y="5888305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4) Autoklávy, vytvrzování bloků</a:t>
            </a:r>
            <a:endParaRPr lang="cs-CZ" sz="1200" dirty="0"/>
          </a:p>
        </p:txBody>
      </p:sp>
      <p:pic>
        <p:nvPicPr>
          <p:cNvPr id="9218" name="Picture 2" descr="C:\Users\JKux\Documents\AA-Kux\A - VAPIS\Fotky\FOTO Závod Drážďany\P1010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40" y="890718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63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86120" y="5805264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5) Balení, paletizace</a:t>
            </a:r>
            <a:endParaRPr lang="cs-CZ" sz="1200" dirty="0"/>
          </a:p>
        </p:txBody>
      </p:sp>
      <p:pic>
        <p:nvPicPr>
          <p:cNvPr id="13315" name="Picture 3" descr="C:\Users\JKux\Documents\AA-Kux\A - VAPIS\Fotky\FOTO Závod Drážďany\P1010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84" y="872715"/>
            <a:ext cx="6578676" cy="49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447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86120" y="5805264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5) Balení, paletizace </a:t>
            </a:r>
            <a:endParaRPr lang="cs-CZ" sz="1200" dirty="0"/>
          </a:p>
        </p:txBody>
      </p:sp>
      <p:pic>
        <p:nvPicPr>
          <p:cNvPr id="15362" name="Picture 2" descr="C:\Users\JKux\Documents\AA-Kux\A - VAPIS\Fotky\FOTO Závod Drážďany\P1010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31" y="808136"/>
            <a:ext cx="6662837" cy="49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956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86120" y="5888305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6) Expediční hala</a:t>
            </a:r>
            <a:endParaRPr lang="cs-CZ" sz="1200" dirty="0"/>
          </a:p>
        </p:txBody>
      </p:sp>
      <p:pic>
        <p:nvPicPr>
          <p:cNvPr id="10242" name="Picture 2" descr="C:\Users\JKux\Documents\AA-Kux\A - VAPIS\Fotky\FOTO Závod Drážďany\P1010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33691"/>
            <a:ext cx="6575576" cy="49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152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86120" y="5888305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6) Expediční hala</a:t>
            </a:r>
            <a:endParaRPr lang="cs-CZ" sz="1200" dirty="0"/>
          </a:p>
        </p:txBody>
      </p:sp>
      <p:pic>
        <p:nvPicPr>
          <p:cNvPr id="12290" name="Picture 2" descr="C:\Users\JKux\Documents\AA-Kux\A - VAPIS\Fotky\FOTO Závod Drážďany\P101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543436" cy="490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73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/>
              <a:t>Výroba – závod Drážďany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86120" y="5888305"/>
            <a:ext cx="2693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6) Expediční hala</a:t>
            </a:r>
            <a:endParaRPr lang="cs-CZ" sz="1200" dirty="0"/>
          </a:p>
        </p:txBody>
      </p:sp>
      <p:pic>
        <p:nvPicPr>
          <p:cNvPr id="14338" name="Picture 2" descr="C:\Users\JKux\Documents\AA-Kux\A - VAPIS\Fotky\FOTO Závod Drážďany\P1010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24" y="778586"/>
            <a:ext cx="6798248" cy="509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73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  <a:noFill/>
          <a:ln/>
        </p:spPr>
        <p:txBody>
          <a:bodyPr/>
          <a:lstStyle/>
          <a:p>
            <a:r>
              <a:rPr lang="cs-CZ" dirty="0" smtClean="0"/>
              <a:t>Vápenopísek v ČR</a:t>
            </a:r>
            <a:endParaRPr lang="cs-CZ" dirty="0"/>
          </a:p>
        </p:txBody>
      </p:sp>
      <p:pic>
        <p:nvPicPr>
          <p:cNvPr id="11" name="Picture 10" descr="KMB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04" y="4886698"/>
            <a:ext cx="2448087" cy="4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VP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0" y="5589240"/>
            <a:ext cx="2232320" cy="5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alksandst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90" y="1904637"/>
            <a:ext cx="1578906" cy="8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zapf-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28" y="4681226"/>
            <a:ext cx="1894628" cy="70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navi_logo_sil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91" y="3465004"/>
            <a:ext cx="131350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Úvod">
            <a:hlinkClick r:id="rId8" tooltip="Úvod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2257425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Kux\Documents\AA-Kux\A - VAPIS\LOGO\logo_ks-original 111111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04" y="1099427"/>
            <a:ext cx="12573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ADRO Bausysteme GmbH Log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36" y="108990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7" y="1196752"/>
            <a:ext cx="2780590" cy="648072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 bwMode="auto">
          <a:xfrm>
            <a:off x="3871342" y="1467363"/>
            <a:ext cx="1190972" cy="1975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Šipka doprava 34"/>
          <p:cNvSpPr/>
          <p:nvPr/>
        </p:nvSpPr>
        <p:spPr bwMode="auto">
          <a:xfrm rot="16200000">
            <a:off x="5949561" y="2621674"/>
            <a:ext cx="1190972" cy="1975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Šipka doprava 35"/>
          <p:cNvSpPr/>
          <p:nvPr/>
        </p:nvSpPr>
        <p:spPr bwMode="auto">
          <a:xfrm rot="20094401">
            <a:off x="2432627" y="2848785"/>
            <a:ext cx="3416227" cy="1795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547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Sortiment VAPIS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804640" y="3836912"/>
            <a:ext cx="4033515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300" b="1" dirty="0"/>
              <a:t>Tloušťky zdiva [mm</a:t>
            </a:r>
            <a:r>
              <a:rPr lang="cs-CZ" sz="1300" b="1" dirty="0" smtClean="0"/>
              <a:t>]:</a:t>
            </a:r>
            <a:endParaRPr lang="cs-CZ" sz="1300" b="1" dirty="0"/>
          </a:p>
          <a:p>
            <a:r>
              <a:rPr lang="cs-CZ" sz="1500" b="1" dirty="0" smtClean="0"/>
              <a:t>70</a:t>
            </a:r>
          </a:p>
          <a:p>
            <a:r>
              <a:rPr lang="cs-CZ" sz="1500" b="1" dirty="0" smtClean="0"/>
              <a:t>115</a:t>
            </a:r>
          </a:p>
          <a:p>
            <a:r>
              <a:rPr lang="cs-CZ" sz="1500" b="1" dirty="0" smtClean="0"/>
              <a:t>150</a:t>
            </a:r>
          </a:p>
          <a:p>
            <a:r>
              <a:rPr lang="cs-CZ" sz="1500" b="1" dirty="0" smtClean="0"/>
              <a:t>175 </a:t>
            </a:r>
          </a:p>
          <a:p>
            <a:r>
              <a:rPr lang="cs-CZ" sz="1500" b="1" dirty="0" smtClean="0"/>
              <a:t>200</a:t>
            </a:r>
          </a:p>
          <a:p>
            <a:r>
              <a:rPr lang="cs-CZ" sz="1500" b="1" dirty="0" smtClean="0"/>
              <a:t>240 </a:t>
            </a:r>
          </a:p>
          <a:p>
            <a:r>
              <a:rPr lang="cs-CZ" sz="1500" b="1" dirty="0" smtClean="0"/>
              <a:t>300</a:t>
            </a:r>
          </a:p>
          <a:p>
            <a:r>
              <a:rPr lang="cs-CZ" sz="1500" b="1" dirty="0" smtClean="0"/>
              <a:t>365</a:t>
            </a:r>
            <a:endParaRPr lang="cs-CZ" sz="1500" b="1" dirty="0"/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067175" y="3717379"/>
            <a:ext cx="44656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1400" dirty="0"/>
              <a:t>8 různých tlouštěk zdiva</a:t>
            </a:r>
          </a:p>
          <a:p>
            <a:pPr algn="r"/>
            <a:r>
              <a:rPr lang="cs-CZ" sz="1400" dirty="0"/>
              <a:t>4 třídy pevnosti 10 / 15 / 20 / 25 </a:t>
            </a:r>
            <a:r>
              <a:rPr lang="cs-CZ" sz="1400" dirty="0" err="1"/>
              <a:t>MPa</a:t>
            </a:r>
            <a:endParaRPr lang="cs-CZ" sz="1400" dirty="0"/>
          </a:p>
          <a:p>
            <a:pPr algn="r"/>
            <a:r>
              <a:rPr lang="cs-CZ" sz="1400" dirty="0"/>
              <a:t>4 třídy objemové hmotnosti 1,4 – 1,6 – 1,8 – 2,0 t/m</a:t>
            </a:r>
            <a:r>
              <a:rPr lang="cs-CZ" sz="1400" baseline="30000" dirty="0"/>
              <a:t>3</a:t>
            </a: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520502" y="980728"/>
            <a:ext cx="7632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just"/>
            <a:r>
              <a:rPr lang="cs-CZ" sz="1800" b="1" dirty="0" smtClean="0"/>
              <a:t>A) Systém bloků </a:t>
            </a:r>
            <a:r>
              <a:rPr lang="cs-CZ" sz="1800" b="1" dirty="0"/>
              <a:t>VAPIS pro </a:t>
            </a:r>
            <a:r>
              <a:rPr lang="cs-CZ" sz="1800" b="1" u="sng" dirty="0"/>
              <a:t>ruční </a:t>
            </a:r>
            <a:r>
              <a:rPr lang="cs-CZ" sz="1800" b="1" u="sng" dirty="0" smtClean="0"/>
              <a:t>zdění</a:t>
            </a:r>
            <a:r>
              <a:rPr lang="cs-CZ" sz="1800" b="1" dirty="0" smtClean="0"/>
              <a:t> – tenkovrstvá malta</a:t>
            </a:r>
            <a:endParaRPr lang="cs-CZ" sz="1800" b="1" u="sng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95936" y="4975685"/>
            <a:ext cx="40335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>Vše </a:t>
            </a:r>
            <a:r>
              <a:rPr lang="cs-CZ" sz="1500" b="1" dirty="0"/>
              <a:t>do tenkovrstvé malty </a:t>
            </a:r>
            <a:r>
              <a:rPr lang="cs-CZ" sz="1500" b="1" dirty="0" smtClean="0"/>
              <a:t>2mm</a:t>
            </a:r>
          </a:p>
          <a:p>
            <a:endParaRPr lang="cs-CZ" sz="1500" b="1" dirty="0">
              <a:cs typeface="Arial" charset="0"/>
            </a:endParaRP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2" y="1430985"/>
            <a:ext cx="8085708" cy="220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56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Sortiment VAPIS</a:t>
            </a:r>
          </a:p>
        </p:txBody>
      </p:sp>
      <p:sp>
        <p:nvSpPr>
          <p:cNvPr id="38918" name="Rectangle 39"/>
          <p:cNvSpPr>
            <a:spLocks noChangeArrowheads="1"/>
          </p:cNvSpPr>
          <p:nvPr/>
        </p:nvSpPr>
        <p:spPr bwMode="auto">
          <a:xfrm>
            <a:off x="682624" y="836613"/>
            <a:ext cx="80298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just"/>
            <a:r>
              <a:rPr lang="cs-CZ" sz="1800" b="1" dirty="0" smtClean="0"/>
              <a:t>B) VAPIS </a:t>
            </a:r>
            <a:r>
              <a:rPr lang="cs-CZ" sz="1800" b="1" dirty="0"/>
              <a:t>QUADRO </a:t>
            </a:r>
            <a:r>
              <a:rPr lang="cs-CZ" sz="1800" b="1" dirty="0" smtClean="0"/>
              <a:t>/ QUADRO-E pro </a:t>
            </a:r>
            <a:r>
              <a:rPr lang="cs-CZ" sz="1800" b="1" u="sng" dirty="0"/>
              <a:t>strojní </a:t>
            </a:r>
            <a:r>
              <a:rPr lang="cs-CZ" sz="1800" b="1" u="sng" dirty="0" smtClean="0"/>
              <a:t>zdění</a:t>
            </a:r>
            <a:r>
              <a:rPr lang="cs-CZ" sz="1800" b="1" dirty="0" smtClean="0"/>
              <a:t> – tenkovrstvá malta</a:t>
            </a:r>
            <a:endParaRPr lang="cs-CZ" sz="1800" b="1" u="sng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54632" y="4869160"/>
            <a:ext cx="2017168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300" b="1" dirty="0"/>
              <a:t>Tloušťky zdiva [mm</a:t>
            </a:r>
            <a:r>
              <a:rPr lang="cs-CZ" sz="1300" b="1" dirty="0" smtClean="0"/>
              <a:t>]:</a:t>
            </a:r>
            <a:endParaRPr lang="cs-CZ" sz="1300" b="1" dirty="0"/>
          </a:p>
          <a:p>
            <a:r>
              <a:rPr lang="cs-CZ" sz="1500" b="1" dirty="0" smtClean="0"/>
              <a:t>115</a:t>
            </a:r>
          </a:p>
          <a:p>
            <a:r>
              <a:rPr lang="cs-CZ" sz="1500" b="1" dirty="0" smtClean="0"/>
              <a:t>150</a:t>
            </a:r>
          </a:p>
          <a:p>
            <a:r>
              <a:rPr lang="cs-CZ" sz="1500" b="1" dirty="0" smtClean="0"/>
              <a:t>175 </a:t>
            </a:r>
          </a:p>
          <a:p>
            <a:r>
              <a:rPr lang="cs-CZ" sz="1500" b="1" dirty="0" smtClean="0"/>
              <a:t>200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47701" y="5077633"/>
            <a:ext cx="20161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>240 </a:t>
            </a:r>
            <a:br>
              <a:rPr lang="cs-CZ" sz="1500" b="1" dirty="0" smtClean="0"/>
            </a:br>
            <a:endParaRPr lang="cs-CZ" sz="1500" b="1" dirty="0" smtClean="0"/>
          </a:p>
          <a:p>
            <a:r>
              <a:rPr lang="cs-CZ" sz="1500" b="1" dirty="0" smtClean="0"/>
              <a:t>300 </a:t>
            </a:r>
            <a:r>
              <a:rPr lang="cs-CZ" sz="1500" dirty="0" smtClean="0"/>
              <a:t>– jen </a:t>
            </a:r>
            <a:r>
              <a:rPr lang="cs-CZ" sz="1500" dirty="0" err="1" smtClean="0"/>
              <a:t>Quadro</a:t>
            </a:r>
            <a:endParaRPr lang="cs-CZ" sz="1500" dirty="0" smtClean="0"/>
          </a:p>
          <a:p>
            <a:r>
              <a:rPr lang="cs-CZ" sz="1500" b="1" dirty="0"/>
              <a:t>365 </a:t>
            </a:r>
            <a:r>
              <a:rPr lang="cs-CZ" sz="1500" dirty="0" smtClean="0"/>
              <a:t>– </a:t>
            </a:r>
            <a:r>
              <a:rPr lang="cs-CZ" sz="1500" dirty="0"/>
              <a:t>jen </a:t>
            </a:r>
            <a:r>
              <a:rPr lang="cs-CZ" sz="1500" dirty="0" err="1" smtClean="0"/>
              <a:t>Quadro</a:t>
            </a:r>
            <a:endParaRPr lang="cs-CZ" sz="15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91880" y="5805264"/>
            <a:ext cx="32403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>Vše </a:t>
            </a:r>
            <a:r>
              <a:rPr lang="cs-CZ" sz="1500" b="1" dirty="0"/>
              <a:t>do tenkovrstvé malty </a:t>
            </a:r>
            <a:r>
              <a:rPr lang="cs-CZ" sz="1500" b="1" dirty="0" smtClean="0"/>
              <a:t>2mm</a:t>
            </a: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sp>
        <p:nvSpPr>
          <p:cNvPr id="38917" name="Rectangle 35"/>
          <p:cNvSpPr>
            <a:spLocks noChangeArrowheads="1"/>
          </p:cNvSpPr>
          <p:nvPr/>
        </p:nvSpPr>
        <p:spPr bwMode="auto">
          <a:xfrm>
            <a:off x="4499993" y="4869160"/>
            <a:ext cx="379799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cs-CZ" sz="1400" dirty="0"/>
              <a:t>7 různých tlouštěk zdiva</a:t>
            </a:r>
          </a:p>
          <a:p>
            <a:pPr algn="r"/>
            <a:r>
              <a:rPr lang="cs-CZ" sz="1400" dirty="0" smtClean="0"/>
              <a:t>třída </a:t>
            </a:r>
            <a:r>
              <a:rPr lang="cs-CZ" sz="1400" dirty="0"/>
              <a:t>pevnosti </a:t>
            </a:r>
            <a:r>
              <a:rPr lang="cs-CZ" sz="1400" dirty="0" smtClean="0"/>
              <a:t>20 resp. 25 </a:t>
            </a:r>
            <a:r>
              <a:rPr lang="cs-CZ" sz="1400" dirty="0" err="1"/>
              <a:t>MPa</a:t>
            </a:r>
            <a:endParaRPr lang="cs-CZ" sz="1400" dirty="0"/>
          </a:p>
          <a:p>
            <a:pPr algn="r"/>
            <a:r>
              <a:rPr lang="cs-CZ" sz="1400" dirty="0"/>
              <a:t>2 třídy objemové hmotnosti 1,8 </a:t>
            </a:r>
            <a:r>
              <a:rPr lang="cs-CZ" sz="1400" dirty="0" smtClean="0"/>
              <a:t>nebo  </a:t>
            </a:r>
            <a:r>
              <a:rPr lang="cs-CZ" sz="1400" dirty="0"/>
              <a:t>2,0 t/m</a:t>
            </a:r>
            <a:r>
              <a:rPr lang="cs-CZ" sz="1400" baseline="30000" dirty="0"/>
              <a:t>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16760"/>
            <a:ext cx="6741191" cy="36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59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02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</p:spPr>
        <p:txBody>
          <a:bodyPr/>
          <a:lstStyle/>
          <a:p>
            <a:r>
              <a:rPr lang="cs-CZ"/>
              <a:t>Vzniká tak materiál, který…</a:t>
            </a: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755651" y="841375"/>
            <a:ext cx="7632700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má vysokou pevnost a únosnost, pevnost v tlaku až 30 </a:t>
            </a:r>
            <a:r>
              <a:rPr lang="cs-CZ" b="1" dirty="0" err="1"/>
              <a:t>MPa</a:t>
            </a:r>
            <a:r>
              <a:rPr lang="cs-CZ" b="1" dirty="0"/>
              <a:t>, </a:t>
            </a:r>
            <a:r>
              <a:rPr lang="cs-CZ" b="1" dirty="0" err="1"/>
              <a:t>f</a:t>
            </a:r>
            <a:r>
              <a:rPr lang="cs-CZ" sz="1000" b="1" baseline="-25000" dirty="0" err="1"/>
              <a:t>k</a:t>
            </a:r>
            <a:r>
              <a:rPr lang="cs-CZ" b="1" dirty="0"/>
              <a:t> až 14 </a:t>
            </a:r>
            <a:r>
              <a:rPr lang="cs-CZ" b="1" dirty="0" err="1"/>
              <a:t>MPa</a:t>
            </a:r>
            <a:r>
              <a:rPr lang="cs-CZ" b="1" dirty="0"/>
              <a:t>	</a:t>
            </a:r>
            <a:br>
              <a:rPr lang="cs-CZ" b="1" dirty="0"/>
            </a:br>
            <a:r>
              <a:rPr lang="cs-CZ" b="1" dirty="0"/>
              <a:t>       </a:t>
            </a:r>
            <a:r>
              <a:rPr lang="cs-CZ" dirty="0"/>
              <a:t>(již tloušťka 11,5 cm splňuje parametry nosné zdi)	</a:t>
            </a:r>
            <a:br>
              <a:rPr lang="cs-CZ" dirty="0"/>
            </a:br>
            <a:endParaRPr lang="cs-CZ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má vysoké zvukově izolační vlastnosti	</a:t>
            </a:r>
            <a:br>
              <a:rPr lang="cs-CZ" b="1" dirty="0"/>
            </a:br>
            <a:r>
              <a:rPr lang="cs-CZ" dirty="0"/>
              <a:t>       (při tl.24 cm vážená stavební neprůzvučnost </a:t>
            </a:r>
            <a:r>
              <a:rPr lang="cs-CZ" dirty="0" err="1"/>
              <a:t>R´w</a:t>
            </a:r>
            <a:r>
              <a:rPr lang="cs-CZ" dirty="0"/>
              <a:t> = 56 dB)	</a:t>
            </a:r>
            <a:br>
              <a:rPr lang="cs-CZ" dirty="0"/>
            </a:br>
            <a:endParaRPr lang="cs-CZ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výjimečné tepelně akumulační vlastnosti	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    (17,5 cm VAPIS QUADRO = 36,5 cm červená pálená cihla)	</a:t>
            </a:r>
            <a:br>
              <a:rPr lang="cs-CZ" dirty="0"/>
            </a:br>
            <a:endParaRPr lang="cs-CZ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splňuje nejvyšší požadavky na požární odolnost	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    (11,5 cm VAPIS QUADRO = F-90)	</a:t>
            </a:r>
            <a:br>
              <a:rPr lang="cs-CZ" dirty="0"/>
            </a:br>
            <a:endParaRPr lang="cs-CZ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dirty="0"/>
              <a:t> </a:t>
            </a:r>
            <a:r>
              <a:rPr lang="cs-CZ" b="1" dirty="0"/>
              <a:t>je objemově / rozměrově stálý a přesný	</a:t>
            </a:r>
            <a:br>
              <a:rPr lang="cs-CZ" b="1" dirty="0"/>
            </a:br>
            <a:endParaRPr lang="cs-CZ" b="1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je ekologicky šetrný při výrobě, použití i při ukončení životnosti	   </a:t>
            </a:r>
            <a:r>
              <a:rPr lang="cs-CZ" dirty="0"/>
              <a:t>    </a:t>
            </a:r>
            <a:br>
              <a:rPr lang="cs-CZ" dirty="0"/>
            </a:br>
            <a:endParaRPr lang="cs-CZ" b="1" dirty="0"/>
          </a:p>
          <a:p>
            <a:pPr>
              <a:spcBef>
                <a:spcPct val="35000"/>
              </a:spcBef>
              <a:buFontTx/>
              <a:buChar char="•"/>
            </a:pPr>
            <a:r>
              <a:rPr lang="cs-CZ" b="1" dirty="0"/>
              <a:t> nemá dobré tepelně izolační vlastnosti – tepelnou ochranu je nutné svěřit	</a:t>
            </a:r>
            <a:br>
              <a:rPr lang="cs-CZ" b="1" dirty="0"/>
            </a:br>
            <a:r>
              <a:rPr lang="cs-CZ" b="1" dirty="0"/>
              <a:t>  materiálům, které to umějí efektivněji než jednovrstvé zdící materiály	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86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Sortiment VAPIS</a:t>
            </a:r>
          </a:p>
        </p:txBody>
      </p:sp>
      <p:sp>
        <p:nvSpPr>
          <p:cNvPr id="36869" name="Rectangle 14"/>
          <p:cNvSpPr>
            <a:spLocks noChangeArrowheads="1"/>
          </p:cNvSpPr>
          <p:nvPr/>
        </p:nvSpPr>
        <p:spPr bwMode="auto">
          <a:xfrm>
            <a:off x="468312" y="1052513"/>
            <a:ext cx="77760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0">
            <a:spAutoFit/>
          </a:bodyPr>
          <a:lstStyle/>
          <a:p>
            <a:r>
              <a:rPr lang="cs-CZ" sz="1800" b="1" dirty="0" smtClean="0"/>
              <a:t>C) </a:t>
            </a:r>
            <a:r>
              <a:rPr lang="cs-CZ" sz="1800" b="1" dirty="0" err="1" smtClean="0"/>
              <a:t>Maloformátové</a:t>
            </a:r>
            <a:r>
              <a:rPr lang="cs-CZ" sz="1800" b="1" dirty="0" smtClean="0"/>
              <a:t> </a:t>
            </a:r>
            <a:r>
              <a:rPr lang="cs-CZ" sz="1800" b="1" dirty="0"/>
              <a:t>cihly VAPIS, pohledové </a:t>
            </a:r>
            <a:r>
              <a:rPr lang="cs-CZ" sz="1800" b="1" dirty="0" smtClean="0"/>
              <a:t>zdivo – normální malta</a:t>
            </a:r>
            <a:endParaRPr lang="cs-CZ" sz="1800" b="1" dirty="0"/>
          </a:p>
        </p:txBody>
      </p:sp>
      <p:sp>
        <p:nvSpPr>
          <p:cNvPr id="36871" name="Rectangle 18"/>
          <p:cNvSpPr>
            <a:spLocks noChangeArrowheads="1"/>
          </p:cNvSpPr>
          <p:nvPr/>
        </p:nvSpPr>
        <p:spPr bwMode="auto">
          <a:xfrm>
            <a:off x="4129088" y="2924175"/>
            <a:ext cx="44656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1400" dirty="0"/>
              <a:t>5</a:t>
            </a:r>
            <a:r>
              <a:rPr lang="cs-CZ" sz="1400" dirty="0" smtClean="0"/>
              <a:t> </a:t>
            </a:r>
            <a:r>
              <a:rPr lang="cs-CZ" sz="1400" dirty="0"/>
              <a:t>různých tlouštěk zdiva</a:t>
            </a:r>
          </a:p>
          <a:p>
            <a:pPr algn="r"/>
            <a:r>
              <a:rPr lang="cs-CZ" sz="1400" dirty="0"/>
              <a:t>4 třídy pevnosti 10 - 15 - 20 - 25 </a:t>
            </a:r>
            <a:r>
              <a:rPr lang="cs-CZ" sz="1400" dirty="0" err="1"/>
              <a:t>MPa</a:t>
            </a:r>
            <a:endParaRPr lang="cs-CZ" sz="1400" dirty="0"/>
          </a:p>
          <a:p>
            <a:pPr algn="r"/>
            <a:r>
              <a:rPr lang="cs-CZ" sz="1400" dirty="0"/>
              <a:t>4 třídy objemové hmotnosti 1,4 – 1,6 – 1,8 – 2,0 t/m</a:t>
            </a:r>
            <a:r>
              <a:rPr lang="cs-CZ" sz="1400" baseline="30000" dirty="0"/>
              <a:t>3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64681" y="3926666"/>
            <a:ext cx="21111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300" b="1" dirty="0"/>
              <a:t>Tloušťky zdiva [mm</a:t>
            </a:r>
            <a:r>
              <a:rPr lang="cs-CZ" sz="1300" b="1" dirty="0" smtClean="0"/>
              <a:t>]:</a:t>
            </a:r>
            <a:endParaRPr lang="cs-CZ" sz="1300" b="1" dirty="0"/>
          </a:p>
          <a:p>
            <a:r>
              <a:rPr lang="cs-CZ" sz="1500" b="1" dirty="0" smtClean="0"/>
              <a:t>115</a:t>
            </a:r>
          </a:p>
          <a:p>
            <a:r>
              <a:rPr lang="cs-CZ" sz="1500" b="1" dirty="0" smtClean="0"/>
              <a:t>140</a:t>
            </a:r>
          </a:p>
          <a:p>
            <a:r>
              <a:rPr lang="cs-CZ" sz="1500" b="1" dirty="0" smtClean="0"/>
              <a:t>175 </a:t>
            </a:r>
          </a:p>
          <a:p>
            <a:r>
              <a:rPr lang="cs-CZ" sz="1500" b="1" dirty="0" smtClean="0"/>
              <a:t>240 </a:t>
            </a:r>
          </a:p>
          <a:p>
            <a:r>
              <a:rPr lang="cs-CZ" sz="1500" b="1" dirty="0" smtClean="0"/>
              <a:t>300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5" y="1556792"/>
            <a:ext cx="785648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51920" y="4293096"/>
            <a:ext cx="403351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>Vše </a:t>
            </a:r>
            <a:r>
              <a:rPr lang="cs-CZ" sz="1500" b="1" dirty="0"/>
              <a:t>do </a:t>
            </a:r>
            <a:r>
              <a:rPr lang="cs-CZ" sz="1500" b="1" dirty="0" smtClean="0"/>
              <a:t>normální malty</a:t>
            </a:r>
          </a:p>
          <a:p>
            <a:r>
              <a:rPr lang="cs-CZ" sz="1500" b="1" dirty="0" smtClean="0"/>
              <a:t>	vodorovná spára 	12 mm</a:t>
            </a:r>
          </a:p>
          <a:p>
            <a:r>
              <a:rPr lang="cs-CZ" sz="1500" b="1" dirty="0" smtClean="0"/>
              <a:t>	svislá spára	10 mm</a:t>
            </a:r>
          </a:p>
          <a:p>
            <a:endParaRPr lang="cs-CZ" sz="1500" b="1" dirty="0">
              <a:cs typeface="Arial" charset="0"/>
            </a:endParaRP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sp>
        <p:nvSpPr>
          <p:cNvPr id="1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19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Sortiment VAPIS</a:t>
            </a:r>
          </a:p>
        </p:txBody>
      </p:sp>
      <p:sp>
        <p:nvSpPr>
          <p:cNvPr id="39940" name="Rectangle 10"/>
          <p:cNvSpPr>
            <a:spLocks noChangeArrowheads="1"/>
          </p:cNvSpPr>
          <p:nvPr/>
        </p:nvSpPr>
        <p:spPr bwMode="auto">
          <a:xfrm>
            <a:off x="4716463" y="4365625"/>
            <a:ext cx="37449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1400" dirty="0" err="1"/>
              <a:t>věncovky</a:t>
            </a:r>
            <a:r>
              <a:rPr lang="cs-CZ" sz="1400" dirty="0"/>
              <a:t>, překlady, </a:t>
            </a:r>
            <a:r>
              <a:rPr lang="cs-CZ" sz="1400" dirty="0" smtClean="0"/>
              <a:t>malta</a:t>
            </a:r>
          </a:p>
          <a:p>
            <a:pPr algn="r"/>
            <a:r>
              <a:rPr lang="cs-CZ" sz="1400" dirty="0" smtClean="0"/>
              <a:t>dávkovače </a:t>
            </a:r>
            <a:r>
              <a:rPr lang="cs-CZ" sz="1400" dirty="0"/>
              <a:t>malty, </a:t>
            </a:r>
            <a:r>
              <a:rPr lang="cs-CZ" sz="1400" dirty="0" err="1"/>
              <a:t>minijeřáby</a:t>
            </a:r>
            <a:r>
              <a:rPr lang="cs-CZ" sz="1400" dirty="0"/>
              <a:t>, kotvy</a:t>
            </a:r>
            <a:r>
              <a:rPr lang="cs-CZ" sz="1400" dirty="0" smtClean="0"/>
              <a:t>,</a:t>
            </a:r>
          </a:p>
          <a:p>
            <a:pPr algn="r"/>
            <a:r>
              <a:rPr lang="cs-CZ" sz="1400" dirty="0" smtClean="0"/>
              <a:t>   </a:t>
            </a:r>
            <a:r>
              <a:rPr lang="cs-CZ" sz="1400" dirty="0"/>
              <a:t>schůdky, štípačky, ukládací </a:t>
            </a:r>
            <a:r>
              <a:rPr lang="cs-CZ" sz="1400" dirty="0" smtClean="0"/>
              <a:t>pomůcky</a:t>
            </a:r>
          </a:p>
          <a:p>
            <a:pPr algn="r"/>
            <a:r>
              <a:rPr lang="cs-CZ" sz="1400" dirty="0" smtClean="0"/>
              <a:t>vratné </a:t>
            </a:r>
            <a:r>
              <a:rPr lang="cs-CZ" sz="1400" dirty="0"/>
              <a:t>atypické </a:t>
            </a:r>
            <a:r>
              <a:rPr lang="cs-CZ" sz="1400" dirty="0" smtClean="0"/>
              <a:t>palety</a:t>
            </a:r>
            <a:endParaRPr lang="cs-CZ" sz="1400" dirty="0"/>
          </a:p>
        </p:txBody>
      </p:sp>
      <p:sp>
        <p:nvSpPr>
          <p:cNvPr id="39941" name="Rectangle 15"/>
          <p:cNvSpPr>
            <a:spLocks noChangeArrowheads="1"/>
          </p:cNvSpPr>
          <p:nvPr/>
        </p:nvSpPr>
        <p:spPr bwMode="auto">
          <a:xfrm>
            <a:off x="755650" y="981075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 smtClean="0"/>
              <a:t>D) Příslušenství </a:t>
            </a:r>
            <a:r>
              <a:rPr lang="cs-CZ" sz="1800" b="1" dirty="0"/>
              <a:t>VAPIS, doplňky</a:t>
            </a:r>
          </a:p>
        </p:txBody>
      </p:sp>
      <p:pic>
        <p:nvPicPr>
          <p:cNvPr id="3994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705725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00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Bloky </a:t>
            </a:r>
            <a:r>
              <a:rPr lang="cs-CZ" dirty="0"/>
              <a:t>VAPIS pro ruční zdění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	</a:t>
            </a:r>
            <a:r>
              <a:rPr lang="cs-CZ" dirty="0" smtClean="0"/>
              <a:t>			– </a:t>
            </a:r>
            <a:r>
              <a:rPr lang="cs-CZ" dirty="0"/>
              <a:t>tenkovrstvá malta</a:t>
            </a:r>
            <a:endParaRPr lang="cs-CZ" dirty="0" smtClean="0"/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2291556" y="4358714"/>
            <a:ext cx="453707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300" b="1" dirty="0"/>
              <a:t>Tloušťky zdiva [mm] :</a:t>
            </a:r>
          </a:p>
          <a:p>
            <a:r>
              <a:rPr lang="cs-CZ" sz="1500" b="1" dirty="0"/>
              <a:t>70 – 115 – 150 – 175 – 200 – 240 – 300 – 365</a:t>
            </a:r>
          </a:p>
          <a:p>
            <a:endParaRPr lang="cs-CZ" sz="1500" b="1" dirty="0"/>
          </a:p>
          <a:p>
            <a:r>
              <a:rPr lang="cs-CZ" sz="1500" b="1" dirty="0"/>
              <a:t>Vše do tenkovrstvé malty </a:t>
            </a:r>
            <a:r>
              <a:rPr lang="cs-CZ" sz="1500" b="1" dirty="0" smtClean="0"/>
              <a:t>2mm</a:t>
            </a:r>
          </a:p>
          <a:p>
            <a:endParaRPr lang="cs-CZ" sz="1500" b="1" dirty="0">
              <a:cs typeface="Arial" charset="0"/>
            </a:endParaRP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32700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90872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Zpracování a použití</a:t>
            </a:r>
            <a:endParaRPr lang="cs-CZ" sz="2000" b="1" dirty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368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zdění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	</a:t>
            </a:r>
            <a:r>
              <a:rPr lang="cs-CZ" dirty="0" smtClean="0"/>
              <a:t>			– zpracování zdiva</a:t>
            </a: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68313" y="901700"/>
            <a:ext cx="7345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/>
              <a:t>Rovný podklad – základ úspěchu</a:t>
            </a:r>
          </a:p>
        </p:txBody>
      </p:sp>
      <p:pic>
        <p:nvPicPr>
          <p:cNvPr id="43013" name="Picture 4" descr="b_03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352742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5"/>
          <p:cNvSpPr txBox="1">
            <a:spLocks noChangeArrowheads="1"/>
          </p:cNvSpPr>
          <p:nvPr/>
        </p:nvSpPr>
        <p:spPr bwMode="gray">
          <a:xfrm>
            <a:off x="395288" y="5013325"/>
            <a:ext cx="309721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dirty="0"/>
              <a:t>Možno použít vyrovnávací bloky…</a:t>
            </a:r>
            <a:endParaRPr lang="de-DE" sz="1400" dirty="0"/>
          </a:p>
        </p:txBody>
      </p:sp>
      <p:pic>
        <p:nvPicPr>
          <p:cNvPr id="43015" name="Picture 6" descr="Folie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484313"/>
            <a:ext cx="3527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7"/>
          <p:cNvSpPr txBox="1">
            <a:spLocks noChangeArrowheads="1"/>
          </p:cNvSpPr>
          <p:nvPr/>
        </p:nvSpPr>
        <p:spPr bwMode="gray">
          <a:xfrm>
            <a:off x="4714875" y="5013325"/>
            <a:ext cx="3097213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 dirty="0"/>
              <a:t>…i IZO vyrovnávací bloky k redukci</a:t>
            </a:r>
            <a:br>
              <a:rPr lang="cs-CZ" sz="1400" dirty="0"/>
            </a:br>
            <a:r>
              <a:rPr lang="cs-CZ" sz="1400" dirty="0"/>
              <a:t>    tepelných mostů</a:t>
            </a:r>
            <a:endParaRPr lang="de-DE" sz="1400" dirty="0"/>
          </a:p>
        </p:txBody>
      </p:sp>
      <p:sp>
        <p:nvSpPr>
          <p:cNvPr id="12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96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323850" y="4292600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/>
              <a:t>Nanášení malty	 podavačem</a:t>
            </a: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4787900" y="836613"/>
            <a:ext cx="3960813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b="1" dirty="0"/>
              <a:t> tenkovrstvá malta 2 mm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b="1" dirty="0"/>
              <a:t> úspora malty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b="1" dirty="0"/>
              <a:t> minimalizace přísunu vody do	</a:t>
            </a:r>
            <a:br>
              <a:rPr lang="cs-CZ" b="1" dirty="0"/>
            </a:br>
            <a:r>
              <a:rPr lang="cs-CZ" b="1" dirty="0"/>
              <a:t>  objektu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dirty="0"/>
              <a:t> </a:t>
            </a:r>
            <a:r>
              <a:rPr lang="cs-CZ" b="1" dirty="0"/>
              <a:t>ergonomické úchopy, snadná práce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b="1" dirty="0"/>
              <a:t> zrychlení práce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cs-CZ" b="1" dirty="0"/>
              <a:t> čisté zdění</a:t>
            </a:r>
          </a:p>
          <a:p>
            <a:pPr algn="just">
              <a:spcBef>
                <a:spcPct val="15000"/>
              </a:spcBef>
              <a:spcAft>
                <a:spcPct val="15000"/>
              </a:spcAft>
            </a:pPr>
            <a:endParaRPr lang="de-DE" b="1" dirty="0"/>
          </a:p>
        </p:txBody>
      </p:sp>
      <p:pic>
        <p:nvPicPr>
          <p:cNvPr id="44038" name="Picture 5" descr="b_03_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49725"/>
            <a:ext cx="19462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 descr="b_07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22625"/>
            <a:ext cx="259238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7" descr="SB_S78_DSC_6610_4c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87" y="840606"/>
            <a:ext cx="3095625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</a:t>
            </a:r>
            <a:r>
              <a:rPr lang="cs-CZ" dirty="0" smtClean="0"/>
              <a:t>zdění – zpracování zdiva</a:t>
            </a:r>
          </a:p>
        </p:txBody>
      </p:sp>
      <p:sp>
        <p:nvSpPr>
          <p:cNvPr id="11" name="Šipka doprava 10"/>
          <p:cNvSpPr/>
          <p:nvPr/>
        </p:nvSpPr>
        <p:spPr bwMode="auto">
          <a:xfrm rot="10800000">
            <a:off x="2915816" y="2132856"/>
            <a:ext cx="1800951" cy="16486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14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68313" y="830263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/>
              <a:t>Systém ukládání bloků pomocí pero-drážky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4643438" y="1393825"/>
            <a:ext cx="39608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jisté usazení</a:t>
            </a:r>
          </a:p>
          <a:p>
            <a:pPr algn="just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jednoduchá manipulace</a:t>
            </a:r>
          </a:p>
          <a:p>
            <a:pPr algn="just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pomáhá zabezpečit rovinnost zdiva</a:t>
            </a:r>
          </a:p>
          <a:p>
            <a:pPr algn="just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netřeba vyplňovat </a:t>
            </a:r>
            <a:r>
              <a:rPr lang="cs-CZ" b="1" dirty="0" smtClean="0"/>
              <a:t>maltou</a:t>
            </a:r>
          </a:p>
          <a:p>
            <a:pPr algn="just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</a:t>
            </a:r>
            <a:r>
              <a:rPr lang="cs-CZ" b="1" dirty="0" smtClean="0"/>
              <a:t>systémové nosné překlady 	</a:t>
            </a:r>
            <a:br>
              <a:rPr lang="cs-CZ" b="1" dirty="0" smtClean="0"/>
            </a:br>
            <a:r>
              <a:rPr lang="cs-CZ" b="1" dirty="0" smtClean="0"/>
              <a:t>    výška 123 mm</a:t>
            </a:r>
            <a:endParaRPr lang="de-DE" b="1" dirty="0"/>
          </a:p>
        </p:txBody>
      </p:sp>
      <p:pic>
        <p:nvPicPr>
          <p:cNvPr id="45062" name="Picture 9" descr="b_01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671887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1" descr="PICT0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50742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zdění </a:t>
            </a:r>
            <a:r>
              <a:rPr lang="cs-CZ" dirty="0" smtClean="0"/>
              <a:t>– zpracování zdiva</a:t>
            </a:r>
          </a:p>
        </p:txBody>
      </p:sp>
      <p:sp>
        <p:nvSpPr>
          <p:cNvPr id="1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79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14" descr="b_04_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39850"/>
            <a:ext cx="40322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15"/>
          <p:cNvSpPr>
            <a:spLocks noChangeArrowheads="1"/>
          </p:cNvSpPr>
          <p:nvPr/>
        </p:nvSpPr>
        <p:spPr bwMode="auto">
          <a:xfrm>
            <a:off x="539750" y="765175"/>
            <a:ext cx="734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Technika „tupého spoje“</a:t>
            </a:r>
          </a:p>
        </p:txBody>
      </p:sp>
      <p:sp>
        <p:nvSpPr>
          <p:cNvPr id="46086" name="Rectangle 16"/>
          <p:cNvSpPr>
            <a:spLocks noChangeArrowheads="1"/>
          </p:cNvSpPr>
          <p:nvPr/>
        </p:nvSpPr>
        <p:spPr bwMode="auto">
          <a:xfrm>
            <a:off x="4932363" y="1223755"/>
            <a:ext cx="3960812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spoj nosné a nenosné zdi	</a:t>
            </a:r>
            <a:br>
              <a:rPr lang="cs-CZ" b="1" dirty="0"/>
            </a:br>
            <a:r>
              <a:rPr lang="cs-CZ" b="1" dirty="0"/>
              <a:t>  není nutné provazovat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použití ploché nerez kotvy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</a:t>
            </a:r>
            <a:r>
              <a:rPr lang="cs-CZ" b="1" dirty="0" err="1"/>
              <a:t>vymaltování</a:t>
            </a:r>
            <a:r>
              <a:rPr lang="cs-CZ" b="1" dirty="0"/>
              <a:t> styčné spáry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přiložení a usazení bloku	</a:t>
            </a:r>
            <a:br>
              <a:rPr lang="cs-CZ" b="1" dirty="0"/>
            </a:br>
            <a:endParaRPr lang="de-DE" b="1" dirty="0"/>
          </a:p>
        </p:txBody>
      </p:sp>
      <p:pic>
        <p:nvPicPr>
          <p:cNvPr id="46087" name="Picture 17" descr="b_04_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3687763"/>
            <a:ext cx="23383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zdění </a:t>
            </a:r>
            <a:r>
              <a:rPr lang="cs-CZ" dirty="0" smtClean="0"/>
              <a:t>– zpracování zdiva</a:t>
            </a:r>
          </a:p>
        </p:txBody>
      </p:sp>
      <p:sp>
        <p:nvSpPr>
          <p:cNvPr id="10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3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3"/>
          <p:cNvSpPr txBox="1">
            <a:spLocks noChangeArrowheads="1"/>
          </p:cNvSpPr>
          <p:nvPr/>
        </p:nvSpPr>
        <p:spPr bwMode="gray">
          <a:xfrm>
            <a:off x="1546225" y="5876925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1400"/>
              <a:t>Vrtání zásuvek</a:t>
            </a:r>
            <a:endParaRPr lang="de-DE" sz="1400"/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gray">
          <a:xfrm>
            <a:off x="538163" y="3500438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1400"/>
              <a:t>Frézování drážek</a:t>
            </a:r>
            <a:endParaRPr lang="de-DE" sz="1400"/>
          </a:p>
        </p:txBody>
      </p:sp>
      <p:grpSp>
        <p:nvGrpSpPr>
          <p:cNvPr id="47110" name="Group 5"/>
          <p:cNvGrpSpPr>
            <a:grpSpLocks/>
          </p:cNvGrpSpPr>
          <p:nvPr/>
        </p:nvGrpSpPr>
        <p:grpSpPr bwMode="auto">
          <a:xfrm>
            <a:off x="1835150" y="3933825"/>
            <a:ext cx="2881313" cy="1889125"/>
            <a:chOff x="3166" y="641"/>
            <a:chExt cx="3046" cy="2774"/>
          </a:xfrm>
        </p:grpSpPr>
        <p:sp>
          <p:nvSpPr>
            <p:cNvPr id="47117" name="Text Box 6"/>
            <p:cNvSpPr txBox="1">
              <a:spLocks noChangeArrowheads="1"/>
            </p:cNvSpPr>
            <p:nvPr/>
          </p:nvSpPr>
          <p:spPr bwMode="gray">
            <a:xfrm rot="10800000">
              <a:off x="5859" y="2408"/>
              <a:ext cx="353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 b="1"/>
                <a:t>Foto: Hilti</a:t>
              </a:r>
            </a:p>
          </p:txBody>
        </p:sp>
        <p:pic>
          <p:nvPicPr>
            <p:cNvPr id="47118" name="Picture 7" descr="b_10_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641"/>
              <a:ext cx="2834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1" name="Group 8"/>
          <p:cNvGrpSpPr>
            <a:grpSpLocks/>
          </p:cNvGrpSpPr>
          <p:nvPr/>
        </p:nvGrpSpPr>
        <p:grpSpPr bwMode="auto">
          <a:xfrm>
            <a:off x="754063" y="1412875"/>
            <a:ext cx="2738437" cy="2087563"/>
            <a:chOff x="3166" y="641"/>
            <a:chExt cx="3040" cy="2768"/>
          </a:xfrm>
        </p:grpSpPr>
        <p:sp>
          <p:nvSpPr>
            <p:cNvPr id="47115" name="Text Box 9"/>
            <p:cNvSpPr txBox="1">
              <a:spLocks noChangeArrowheads="1"/>
            </p:cNvSpPr>
            <p:nvPr/>
          </p:nvSpPr>
          <p:spPr bwMode="gray">
            <a:xfrm rot="10800000">
              <a:off x="5836" y="2603"/>
              <a:ext cx="370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 b="1"/>
                <a:t>Fto: Hilti</a:t>
              </a:r>
            </a:p>
          </p:txBody>
        </p:sp>
        <p:pic>
          <p:nvPicPr>
            <p:cNvPr id="47116" name="Picture 10" descr="b_10_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641"/>
              <a:ext cx="2834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2" name="Picture 11" descr="DSC_67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079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12"/>
          <p:cNvSpPr txBox="1">
            <a:spLocks noChangeArrowheads="1"/>
          </p:cNvSpPr>
          <p:nvPr/>
        </p:nvSpPr>
        <p:spPr bwMode="gray">
          <a:xfrm>
            <a:off x="4787900" y="4076700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/>
              <a:t>Dělení bloků</a:t>
            </a:r>
            <a:endParaRPr lang="de-DE" sz="1400"/>
          </a:p>
        </p:txBody>
      </p:sp>
      <p:sp>
        <p:nvSpPr>
          <p:cNvPr id="47114" name="Rectangle 13"/>
          <p:cNvSpPr>
            <a:spLocks noChangeArrowheads="1"/>
          </p:cNvSpPr>
          <p:nvPr/>
        </p:nvSpPr>
        <p:spPr bwMode="auto">
          <a:xfrm>
            <a:off x="539750" y="830263"/>
            <a:ext cx="34561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just"/>
            <a:r>
              <a:rPr lang="cs-CZ" sz="1800" b="1" dirty="0" smtClean="0"/>
              <a:t>Drážkování, vrtání</a:t>
            </a:r>
            <a:r>
              <a:rPr lang="cs-CZ" sz="1800" b="1" dirty="0"/>
              <a:t>, dělení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zdění </a:t>
            </a:r>
            <a:r>
              <a:rPr lang="cs-CZ" dirty="0" smtClean="0"/>
              <a:t>– zpracování zdiva</a:t>
            </a:r>
          </a:p>
        </p:txBody>
      </p:sp>
      <p:sp>
        <p:nvSpPr>
          <p:cNvPr id="1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0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13" grpId="0" animBg="1"/>
      <p:bldP spid="471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39750" y="765175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/>
              <a:t>Omítání / pohledové zdivo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508625" y="4006403"/>
            <a:ext cx="31670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požadavky na kvalitu –</a:t>
            </a:r>
            <a:br>
              <a:rPr lang="cs-CZ" b="1" dirty="0"/>
            </a:br>
            <a:r>
              <a:rPr lang="cs-CZ" b="1" dirty="0"/>
              <a:t>  pohledové cihly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není nutno omítat – sklepní</a:t>
            </a:r>
            <a:br>
              <a:rPr lang="cs-CZ" b="1" dirty="0"/>
            </a:br>
            <a:r>
              <a:rPr lang="cs-CZ" b="1" dirty="0"/>
              <a:t>  prostory,  postačí nátěr</a:t>
            </a:r>
            <a:endParaRPr lang="de-DE" b="1" dirty="0"/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5580063" y="3573016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 dirty="0"/>
              <a:t>Pohledové zdivo</a:t>
            </a:r>
          </a:p>
        </p:txBody>
      </p:sp>
      <p:pic>
        <p:nvPicPr>
          <p:cNvPr id="48135" name="Picture 9" descr="MP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516437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10"/>
          <p:cNvSpPr>
            <a:spLocks noChangeArrowheads="1"/>
          </p:cNvSpPr>
          <p:nvPr/>
        </p:nvSpPr>
        <p:spPr bwMode="auto">
          <a:xfrm>
            <a:off x="5292725" y="836613"/>
            <a:ext cx="3167063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jednovrstvá omítka </a:t>
            </a:r>
            <a:br>
              <a:rPr lang="cs-CZ" b="1" dirty="0"/>
            </a:br>
            <a:r>
              <a:rPr lang="cs-CZ" b="1" dirty="0"/>
              <a:t>  5  - 10 mm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ruční / strojní omítky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nejlepší = sádrové nebo </a:t>
            </a:r>
            <a:br>
              <a:rPr lang="cs-CZ" b="1" dirty="0"/>
            </a:br>
            <a:r>
              <a:rPr lang="cs-CZ" b="1" dirty="0"/>
              <a:t>  </a:t>
            </a:r>
            <a:r>
              <a:rPr lang="cs-CZ" b="1" dirty="0" err="1" smtClean="0"/>
              <a:t>vápenno</a:t>
            </a:r>
            <a:r>
              <a:rPr lang="cs-CZ" b="1" dirty="0" smtClean="0"/>
              <a:t>-sádrové </a:t>
            </a:r>
            <a:r>
              <a:rPr lang="cs-CZ" b="1" dirty="0"/>
              <a:t>omítky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58777"/>
            <a:ext cx="8097839" cy="405928"/>
          </a:xfrm>
        </p:spPr>
        <p:txBody>
          <a:bodyPr/>
          <a:lstStyle/>
          <a:p>
            <a:pPr eaLnBrk="1" hangingPunct="1"/>
            <a:r>
              <a:rPr lang="cs-CZ" dirty="0"/>
              <a:t>Bloky VAPIS pro ruční zdění </a:t>
            </a:r>
            <a:r>
              <a:rPr lang="cs-CZ" dirty="0" smtClean="0"/>
              <a:t>– zpracování zdiva</a:t>
            </a:r>
          </a:p>
        </p:txBody>
      </p:sp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633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32656"/>
            <a:ext cx="8097839" cy="389536"/>
          </a:xfrm>
        </p:spPr>
        <p:txBody>
          <a:bodyPr/>
          <a:lstStyle/>
          <a:p>
            <a:pPr eaLnBrk="1" hangingPunct="1"/>
            <a:r>
              <a:rPr lang="it-IT" dirty="0"/>
              <a:t>VAPIS QUADRO / QUADRO-E pro strojní zdění</a:t>
            </a:r>
            <a:endParaRPr lang="cs-CZ" dirty="0" smtClean="0"/>
          </a:p>
        </p:txBody>
      </p:sp>
      <p:pic>
        <p:nvPicPr>
          <p:cNvPr id="38919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2" y="1319082"/>
            <a:ext cx="6768752" cy="369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18" y="3583582"/>
            <a:ext cx="2013482" cy="2437706"/>
          </a:xfrm>
          <a:prstGeom prst="rect">
            <a:avLst/>
          </a:prstGeom>
          <a:noFill/>
          <a:ln w="79375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612130" y="5036403"/>
            <a:ext cx="467995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300" b="1" dirty="0"/>
              <a:t>Tloušťky zdiva [mm] :</a:t>
            </a:r>
          </a:p>
          <a:p>
            <a:r>
              <a:rPr lang="cs-CZ" sz="1500" b="1" dirty="0"/>
              <a:t>115 – 150 – 175 – 200 – 240 / 300 – </a:t>
            </a:r>
            <a:r>
              <a:rPr lang="cs-CZ" sz="1500" b="1" dirty="0" smtClean="0"/>
              <a:t>365</a:t>
            </a:r>
          </a:p>
          <a:p>
            <a:endParaRPr lang="cs-CZ" sz="1500" b="1" dirty="0">
              <a:cs typeface="Arial" charset="0"/>
            </a:endParaRP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796642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Zpracování a použití</a:t>
            </a:r>
            <a:endParaRPr lang="cs-CZ" sz="2000" b="1" dirty="0"/>
          </a:p>
        </p:txBody>
      </p:sp>
      <p:sp>
        <p:nvSpPr>
          <p:cNvPr id="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69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05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sz="2400" dirty="0" smtClean="0"/>
              <a:t>Filozofie materiálu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721448" y="1178750"/>
            <a:ext cx="7705725" cy="45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135000"/>
              </a:lnSpc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základní stavebně </a:t>
            </a:r>
            <a:r>
              <a:rPr lang="cs-CZ" b="1" dirty="0"/>
              <a:t>technické</a:t>
            </a:r>
            <a:r>
              <a:rPr lang="cs-CZ" dirty="0"/>
              <a:t> </a:t>
            </a:r>
            <a:r>
              <a:rPr lang="cs-CZ" b="1" dirty="0"/>
              <a:t>požadavky na </a:t>
            </a:r>
            <a:r>
              <a:rPr lang="cs-CZ" b="1" dirty="0" smtClean="0"/>
              <a:t>stavby</a:t>
            </a:r>
            <a:br>
              <a:rPr lang="cs-CZ" b="1" dirty="0" smtClean="0"/>
            </a:br>
            <a:r>
              <a:rPr lang="cs-CZ" dirty="0" smtClean="0"/>
              <a:t>        jsou dány buď předpisy (normy) nebo / a potřebami investora:</a:t>
            </a:r>
            <a:r>
              <a:rPr lang="cs-CZ" dirty="0"/>
              <a:t>	 </a:t>
            </a:r>
            <a:endParaRPr lang="cs-CZ" dirty="0" smtClean="0"/>
          </a:p>
          <a:p>
            <a:pPr marL="1274400" lvl="2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b="1" dirty="0" smtClean="0"/>
              <a:t>Statika </a:t>
            </a:r>
          </a:p>
          <a:p>
            <a:pPr marL="1274400" lvl="2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b="1" dirty="0" smtClean="0"/>
              <a:t>Tepelná ochrana</a:t>
            </a:r>
          </a:p>
          <a:p>
            <a:pPr marL="1274400" lvl="2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b="1" dirty="0" smtClean="0"/>
              <a:t>Protihluková </a:t>
            </a:r>
            <a:r>
              <a:rPr lang="cs-CZ" b="1" dirty="0"/>
              <a:t>ochrana</a:t>
            </a:r>
          </a:p>
          <a:p>
            <a:pPr marL="1274400" lvl="2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cs-CZ" b="1" dirty="0" smtClean="0"/>
              <a:t>Požární odolnost</a:t>
            </a:r>
            <a:br>
              <a:rPr lang="cs-CZ" b="1" dirty="0" smtClean="0"/>
            </a:br>
            <a:endParaRPr lang="cs-CZ" b="1" dirty="0" smtClean="0"/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Tyto požadavky stále rostou</a:t>
            </a: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/>
              <a:t>Jednovrstvé zdicí materiály vyhovují všem aktuálním, velmi vysokým požadavkům současně jen velmi obtížně</a:t>
            </a:r>
          </a:p>
          <a:p>
            <a:pPr marL="285750" indent="-28575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Nutné </a:t>
            </a:r>
            <a:r>
              <a:rPr lang="cs-CZ" b="1" dirty="0"/>
              <a:t>jsou a prosazují se vícevrstvé </a:t>
            </a:r>
            <a:r>
              <a:rPr lang="cs-CZ" b="1" dirty="0" smtClean="0"/>
              <a:t>konstrukce</a:t>
            </a:r>
            <a:endParaRPr lang="cs-CZ" b="1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722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 descr="VAPIS_CMYK"/>
          <p:cNvPicPr>
            <a:picLocks noChangeAspect="1" noChangeArrowheads="1"/>
          </p:cNvPicPr>
          <p:nvPr/>
        </p:nvPicPr>
        <p:blipFill>
          <a:blip r:embed="rId3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539749" y="981075"/>
            <a:ext cx="7848600" cy="50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>
                <a:cs typeface="Arial" charset="0"/>
              </a:rPr>
              <a:t> je zdící systém využívající </a:t>
            </a:r>
            <a:r>
              <a:rPr lang="cs-CZ" sz="1800" b="1" u="sng" dirty="0">
                <a:cs typeface="Arial" charset="0"/>
              </a:rPr>
              <a:t>mechanizace (</a:t>
            </a:r>
            <a:r>
              <a:rPr lang="cs-CZ" sz="1800" b="1" u="sng" dirty="0" err="1">
                <a:cs typeface="Arial" charset="0"/>
              </a:rPr>
              <a:t>minijeřábu</a:t>
            </a:r>
            <a:r>
              <a:rPr lang="cs-CZ" sz="1800" b="1" u="sng" dirty="0">
                <a:cs typeface="Arial" charset="0"/>
              </a:rPr>
              <a:t>) za účelem </a:t>
            </a:r>
            <a:r>
              <a:rPr lang="cs-CZ" sz="1800" b="1" u="sng" dirty="0" smtClean="0">
                <a:cs typeface="Arial" charset="0"/>
              </a:rPr>
              <a:t>zrychlení </a:t>
            </a:r>
            <a:r>
              <a:rPr lang="cs-CZ" sz="1800" b="1" u="sng" dirty="0">
                <a:cs typeface="Arial" charset="0"/>
              </a:rPr>
              <a:t>zdění</a:t>
            </a:r>
            <a:r>
              <a:rPr lang="cs-CZ" sz="1800" dirty="0">
                <a:cs typeface="Arial" charset="0"/>
              </a:rPr>
              <a:t> spočívající v </a:t>
            </a:r>
            <a:r>
              <a:rPr lang="cs-CZ" sz="1800" dirty="0" smtClean="0">
                <a:cs typeface="Arial" charset="0"/>
              </a:rPr>
              <a:t>ukládání </a:t>
            </a:r>
            <a:r>
              <a:rPr lang="cs-CZ" sz="1800" dirty="0">
                <a:cs typeface="Arial" charset="0"/>
              </a:rPr>
              <a:t>velkoformátových vápenopískových bloků VAPIS QUADRO, přičemž </a:t>
            </a:r>
            <a:r>
              <a:rPr lang="cs-CZ" sz="1800" b="1" u="sng" dirty="0">
                <a:cs typeface="Arial" charset="0"/>
              </a:rPr>
              <a:t>vlastnosti vápenopískového </a:t>
            </a:r>
            <a:r>
              <a:rPr lang="cs-CZ" sz="1800" b="1" u="sng" dirty="0" smtClean="0">
                <a:cs typeface="Arial" charset="0"/>
              </a:rPr>
              <a:t>zdiva </a:t>
            </a:r>
            <a:r>
              <a:rPr lang="cs-CZ" sz="1800" b="1" u="sng" dirty="0">
                <a:cs typeface="Arial" charset="0"/>
              </a:rPr>
              <a:t>zůstávají zachovány</a:t>
            </a:r>
            <a:r>
              <a:rPr lang="cs-CZ" sz="1800" dirty="0">
                <a:cs typeface="Arial" charset="0"/>
              </a:rPr>
              <a:t>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b="1" u="sng" dirty="0" smtClean="0">
                <a:cs typeface="Arial" charset="0"/>
              </a:rPr>
              <a:t>je </a:t>
            </a:r>
            <a:r>
              <a:rPr lang="cs-CZ" sz="1800" b="1" u="sng" dirty="0">
                <a:cs typeface="Arial" charset="0"/>
              </a:rPr>
              <a:t>optimalizován pro</a:t>
            </a:r>
            <a:r>
              <a:rPr lang="cs-CZ" sz="1800" dirty="0">
                <a:cs typeface="Arial" charset="0"/>
              </a:rPr>
              <a:t> systém </a:t>
            </a:r>
            <a:r>
              <a:rPr lang="cs-CZ" sz="1800" b="1" u="sng" dirty="0">
                <a:cs typeface="Arial" charset="0"/>
              </a:rPr>
              <a:t>zdění jedním mužem </a:t>
            </a:r>
            <a:r>
              <a:rPr lang="cs-CZ" sz="1800" dirty="0">
                <a:cs typeface="Arial" charset="0"/>
              </a:rPr>
              <a:t>s pomocí </a:t>
            </a:r>
            <a:r>
              <a:rPr lang="cs-CZ" sz="1800" b="1" u="sng" dirty="0" err="1">
                <a:cs typeface="Arial" charset="0"/>
              </a:rPr>
              <a:t>minijeřábu</a:t>
            </a:r>
            <a:r>
              <a:rPr lang="cs-CZ" sz="1800" dirty="0">
                <a:cs typeface="Arial" charset="0"/>
              </a:rPr>
              <a:t> – zedník ovládá </a:t>
            </a:r>
            <a:r>
              <a:rPr lang="cs-CZ" sz="1800" dirty="0" err="1" smtClean="0">
                <a:cs typeface="Arial" charset="0"/>
              </a:rPr>
              <a:t>minijeřáb</a:t>
            </a:r>
            <a:r>
              <a:rPr lang="cs-CZ" sz="1800" dirty="0" smtClean="0">
                <a:cs typeface="Arial" charset="0"/>
              </a:rPr>
              <a:t> řídící jednotkou</a:t>
            </a:r>
            <a:r>
              <a:rPr lang="cs-CZ" sz="1800" dirty="0">
                <a:cs typeface="Arial" charset="0"/>
              </a:rPr>
              <a:t>, která je umístěna přímo na uchopovací hlavici. Uchopovací hlavice slouží pro rychlé a </a:t>
            </a:r>
            <a:r>
              <a:rPr lang="cs-CZ" sz="1800" dirty="0" smtClean="0">
                <a:cs typeface="Arial" charset="0"/>
              </a:rPr>
              <a:t>bezpečné </a:t>
            </a:r>
            <a:r>
              <a:rPr lang="cs-CZ" sz="1800" dirty="0">
                <a:cs typeface="Arial" charset="0"/>
              </a:rPr>
              <a:t>uchopení všech bloků ze systému VAPIS QUADRO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>
                <a:cs typeface="Arial" charset="0"/>
              </a:rPr>
              <a:t> v jednom pracovním kroku jsou pokládány většinou </a:t>
            </a:r>
            <a:r>
              <a:rPr lang="cs-CZ" sz="1800" b="1" u="sng" dirty="0">
                <a:cs typeface="Arial" charset="0"/>
              </a:rPr>
              <a:t>2 bloky současně (0,5 m</a:t>
            </a:r>
            <a:r>
              <a:rPr lang="cs-CZ" sz="1800" b="1" u="sng" baseline="30000" dirty="0">
                <a:cs typeface="Arial" charset="0"/>
              </a:rPr>
              <a:t>2</a:t>
            </a:r>
            <a:r>
              <a:rPr lang="cs-CZ" sz="1800" b="1" u="sng" dirty="0" smtClean="0">
                <a:cs typeface="Arial" charset="0"/>
              </a:rPr>
              <a:t>),</a:t>
            </a:r>
            <a:r>
              <a:rPr lang="cs-CZ" sz="1800" dirty="0" smtClean="0">
                <a:cs typeface="Arial" charset="0"/>
              </a:rPr>
              <a:t> tato operace sama trvá ca. 30 sekund</a:t>
            </a: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všechny </a:t>
            </a:r>
            <a:r>
              <a:rPr lang="cs-CZ" sz="1800" dirty="0">
                <a:cs typeface="Arial" charset="0"/>
              </a:rPr>
              <a:t>bloky jsou pokládány do maltového lože 2 mm z tenkovrstvé malty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>
                <a:cs typeface="Arial" charset="0"/>
              </a:rPr>
              <a:t> to znamená </a:t>
            </a:r>
            <a:r>
              <a:rPr lang="cs-CZ" sz="1800" b="1" u="sng" dirty="0" smtClean="0">
                <a:cs typeface="Arial" charset="0"/>
              </a:rPr>
              <a:t>vysoký </a:t>
            </a:r>
            <a:r>
              <a:rPr lang="cs-CZ" sz="1800" b="1" u="sng" dirty="0">
                <a:cs typeface="Arial" charset="0"/>
              </a:rPr>
              <a:t>pracovní výkon</a:t>
            </a:r>
            <a:r>
              <a:rPr lang="cs-CZ" sz="1800" dirty="0">
                <a:cs typeface="Arial" charset="0"/>
              </a:rPr>
              <a:t> při velmi </a:t>
            </a:r>
            <a:r>
              <a:rPr lang="cs-CZ" sz="1800" b="1" u="sng" dirty="0">
                <a:cs typeface="Arial" charset="0"/>
              </a:rPr>
              <a:t>malém fyzickém zatížení </a:t>
            </a:r>
            <a:r>
              <a:rPr lang="cs-CZ" sz="1800" b="1" u="sng" dirty="0" smtClean="0">
                <a:cs typeface="Arial" charset="0"/>
              </a:rPr>
              <a:t>zedníka</a:t>
            </a:r>
            <a:endParaRPr lang="de-DE" sz="1800" b="1" u="sng" dirty="0"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 descr="VAPIS_CMYK"/>
          <p:cNvPicPr>
            <a:picLocks noChangeAspect="1" noChangeArrowheads="1"/>
          </p:cNvPicPr>
          <p:nvPr/>
        </p:nvPicPr>
        <p:blipFill>
          <a:blip r:embed="rId3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539749" y="981075"/>
            <a:ext cx="7848600" cy="479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čelní </a:t>
            </a:r>
            <a:r>
              <a:rPr lang="cs-CZ" sz="1800" dirty="0">
                <a:cs typeface="Arial" charset="0"/>
              </a:rPr>
              <a:t>strany bloků se systémem </a:t>
            </a:r>
            <a:r>
              <a:rPr lang="cs-CZ" sz="1800" b="1" u="sng" dirty="0">
                <a:cs typeface="Arial" charset="0"/>
              </a:rPr>
              <a:t>pero – drážka</a:t>
            </a:r>
            <a:r>
              <a:rPr lang="cs-CZ" sz="1800" dirty="0">
                <a:cs typeface="Arial" charset="0"/>
              </a:rPr>
              <a:t> umožňují rychlé a přesné uložení bloků, bez nutnosti </a:t>
            </a:r>
            <a:r>
              <a:rPr lang="cs-CZ" sz="1800" dirty="0" smtClean="0">
                <a:cs typeface="Arial" charset="0"/>
              </a:rPr>
              <a:t>vyplňovat svislé </a:t>
            </a:r>
            <a:r>
              <a:rPr lang="cs-CZ" sz="1800" dirty="0">
                <a:cs typeface="Arial" charset="0"/>
              </a:rPr>
              <a:t>spáry maltou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díky </a:t>
            </a:r>
            <a:r>
              <a:rPr lang="cs-CZ" sz="1800" dirty="0">
                <a:cs typeface="Arial" charset="0"/>
              </a:rPr>
              <a:t>příslušenství – flexibilním zdícím schůdkům 1,25 m – </a:t>
            </a:r>
            <a:r>
              <a:rPr lang="cs-CZ" sz="1800" b="1" u="sng" dirty="0">
                <a:cs typeface="Arial" charset="0"/>
              </a:rPr>
              <a:t>odpadá</a:t>
            </a:r>
            <a:r>
              <a:rPr lang="cs-CZ" sz="1800" dirty="0">
                <a:cs typeface="Arial" charset="0"/>
              </a:rPr>
              <a:t> nutnost stavby </a:t>
            </a:r>
            <a:r>
              <a:rPr lang="cs-CZ" sz="1800" b="1" u="sng" dirty="0">
                <a:cs typeface="Arial" charset="0"/>
              </a:rPr>
              <a:t>lešení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pro </a:t>
            </a:r>
            <a:r>
              <a:rPr lang="cs-CZ" sz="1800" dirty="0">
                <a:cs typeface="Arial" charset="0"/>
              </a:rPr>
              <a:t>bezchybné zhotovení zdiva je nutná </a:t>
            </a:r>
            <a:r>
              <a:rPr lang="cs-CZ" sz="1800" b="1" u="sng" dirty="0">
                <a:cs typeface="Arial" charset="0"/>
              </a:rPr>
              <a:t>vyrovnávací vrstva</a:t>
            </a:r>
            <a:r>
              <a:rPr lang="cs-CZ" sz="1800" dirty="0">
                <a:cs typeface="Arial" charset="0"/>
              </a:rPr>
              <a:t>, pro její snadné zhotovení jsou k </a:t>
            </a:r>
            <a:r>
              <a:rPr lang="cs-CZ" sz="1800" dirty="0" smtClean="0">
                <a:cs typeface="Arial" charset="0"/>
              </a:rPr>
              <a:t>dispozici vyrovnávací </a:t>
            </a:r>
            <a:r>
              <a:rPr lang="cs-CZ" sz="1800" dirty="0">
                <a:cs typeface="Arial" charset="0"/>
              </a:rPr>
              <a:t>cihly o výškách 5 / 7 / 10 / 12,5 cm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výrazným </a:t>
            </a:r>
            <a:r>
              <a:rPr lang="cs-CZ" sz="1800" dirty="0">
                <a:cs typeface="Arial" charset="0"/>
              </a:rPr>
              <a:t>prvkem zrychlení stavby je </a:t>
            </a:r>
            <a:r>
              <a:rPr lang="cs-CZ" sz="1800" b="1" u="sng" dirty="0">
                <a:cs typeface="Arial" charset="0"/>
              </a:rPr>
              <a:t>optimalizace zdiva</a:t>
            </a:r>
            <a:r>
              <a:rPr lang="cs-CZ" sz="1800" dirty="0">
                <a:cs typeface="Arial" charset="0"/>
              </a:rPr>
              <a:t> v programu </a:t>
            </a:r>
            <a:r>
              <a:rPr lang="cs-CZ" sz="1800" dirty="0" err="1">
                <a:cs typeface="Arial" charset="0"/>
              </a:rPr>
              <a:t>QUADROplan</a:t>
            </a:r>
            <a:r>
              <a:rPr lang="cs-CZ" sz="1800" dirty="0">
                <a:cs typeface="Arial" charset="0"/>
              </a:rPr>
              <a:t> – zhotovení </a:t>
            </a:r>
            <a:r>
              <a:rPr lang="cs-CZ" sz="1800" b="1" u="sng" dirty="0" smtClean="0">
                <a:cs typeface="Arial" charset="0"/>
              </a:rPr>
              <a:t>kladečských listů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>
                <a:cs typeface="Arial" charset="0"/>
              </a:rPr>
              <a:t>na základě projektové </a:t>
            </a:r>
            <a:r>
              <a:rPr lang="cs-CZ" sz="1800" dirty="0" smtClean="0">
                <a:cs typeface="Arial" charset="0"/>
              </a:rPr>
              <a:t>dokumentace - již ve fázi přípravy stavby</a:t>
            </a: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cs-CZ" sz="1800" dirty="0" smtClean="0">
                <a:cs typeface="Arial" charset="0"/>
              </a:rPr>
              <a:t>možnost </a:t>
            </a:r>
            <a:r>
              <a:rPr lang="cs-CZ" sz="1800" dirty="0">
                <a:cs typeface="Arial" charset="0"/>
              </a:rPr>
              <a:t>optimalizace zdiva </a:t>
            </a:r>
            <a:r>
              <a:rPr lang="cs-CZ" sz="1800" b="1" u="sng" dirty="0">
                <a:cs typeface="Arial" charset="0"/>
              </a:rPr>
              <a:t>omezuje výskyt</a:t>
            </a:r>
            <a:r>
              <a:rPr lang="cs-CZ" sz="1800" dirty="0">
                <a:cs typeface="Arial" charset="0"/>
              </a:rPr>
              <a:t> operativních </a:t>
            </a:r>
            <a:r>
              <a:rPr lang="cs-CZ" sz="1800" b="1" u="sng" dirty="0">
                <a:cs typeface="Arial" charset="0"/>
              </a:rPr>
              <a:t>chyb</a:t>
            </a:r>
            <a:r>
              <a:rPr lang="cs-CZ" sz="1800" dirty="0">
                <a:cs typeface="Arial" charset="0"/>
              </a:rPr>
              <a:t> v průběhu zdění a umožňuje je odkrývat </a:t>
            </a:r>
            <a:r>
              <a:rPr lang="cs-CZ" sz="1800" dirty="0" smtClean="0">
                <a:cs typeface="Arial" charset="0"/>
              </a:rPr>
              <a:t>a </a:t>
            </a:r>
            <a:r>
              <a:rPr lang="cs-CZ" sz="1800" dirty="0">
                <a:cs typeface="Arial" charset="0"/>
              </a:rPr>
              <a:t>cíleně jim </a:t>
            </a:r>
            <a:r>
              <a:rPr lang="cs-CZ" sz="1800" dirty="0" smtClean="0">
                <a:cs typeface="Arial" charset="0"/>
              </a:rPr>
              <a:t>přecházet.</a:t>
            </a:r>
            <a:endParaRPr lang="cs-CZ" sz="1800" dirty="0">
              <a:cs typeface="Arial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de-DE" sz="1800" dirty="0"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68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9" name="Picture 7" descr="rijen07 0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4"/>
            <a:ext cx="3667125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65" name="Rectangle 13"/>
          <p:cNvSpPr>
            <a:spLocks noChangeArrowheads="1"/>
          </p:cNvSpPr>
          <p:nvPr/>
        </p:nvSpPr>
        <p:spPr bwMode="auto">
          <a:xfrm>
            <a:off x="4572001" y="5436513"/>
            <a:ext cx="33233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b="1" dirty="0" err="1"/>
              <a:t>Minijeřáb</a:t>
            </a:r>
            <a:r>
              <a:rPr lang="cs-CZ" b="1" dirty="0"/>
              <a:t> a uchopovací zařízení </a:t>
            </a:r>
          </a:p>
          <a:p>
            <a:r>
              <a:rPr lang="cs-CZ" b="1" dirty="0"/>
              <a:t>s řídící jednotkou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0384"/>
            <a:ext cx="3672408" cy="42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61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5" name="Rectangle 13"/>
          <p:cNvSpPr>
            <a:spLocks noChangeArrowheads="1"/>
          </p:cNvSpPr>
          <p:nvPr/>
        </p:nvSpPr>
        <p:spPr bwMode="auto">
          <a:xfrm>
            <a:off x="560495" y="4149080"/>
            <a:ext cx="3958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/>
              <a:t>Minijeřáb </a:t>
            </a:r>
            <a:r>
              <a:rPr lang="cs-CZ" b="1" dirty="0" smtClean="0"/>
              <a:t>je na stavbu dopravován ve složeném stavu</a:t>
            </a:r>
            <a:endParaRPr lang="cs-CZ" b="1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5" y="1052736"/>
            <a:ext cx="3858665" cy="28954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42" y="2132856"/>
            <a:ext cx="4146550" cy="3111500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502107" y="5301208"/>
            <a:ext cx="3958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 smtClean="0"/>
              <a:t>Uvedení do provozní polohy trvá </a:t>
            </a:r>
          </a:p>
          <a:p>
            <a:r>
              <a:rPr lang="cs-CZ" b="1" dirty="0" smtClean="0"/>
              <a:t>ca. 2 minuty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625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10028" y="5239645"/>
            <a:ext cx="3958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 smtClean="0"/>
              <a:t>Uvedení do provozní polohy trvá </a:t>
            </a:r>
          </a:p>
          <a:p>
            <a:r>
              <a:rPr lang="cs-CZ" b="1" dirty="0" smtClean="0"/>
              <a:t>ca. 2 minuty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6" y="1196752"/>
            <a:ext cx="3786510" cy="28413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17" y="2724351"/>
            <a:ext cx="3762703" cy="28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03764" y="5578199"/>
            <a:ext cx="39583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b="1" dirty="0" smtClean="0"/>
              <a:t>Provozní poloha minijeřábu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70" y="1205082"/>
            <a:ext cx="5586710" cy="41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3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1188194" y="4293096"/>
            <a:ext cx="691219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/>
            </a:r>
            <a:br>
              <a:rPr lang="cs-CZ" sz="1500" b="1" dirty="0" smtClean="0"/>
            </a:br>
            <a:r>
              <a:rPr lang="cs-CZ" sz="1500" b="1" dirty="0" smtClean="0"/>
              <a:t>		    K5</a:t>
            </a:r>
            <a:r>
              <a:rPr lang="cs-CZ" sz="1500" b="1" dirty="0"/>
              <a:t>	</a:t>
            </a:r>
            <a:r>
              <a:rPr lang="cs-CZ" sz="1500" b="1" dirty="0" smtClean="0"/>
              <a:t>	498</a:t>
            </a:r>
            <a:r>
              <a:rPr lang="cs-CZ" sz="1500" b="1" dirty="0"/>
              <a:t>	d	</a:t>
            </a:r>
            <a:r>
              <a:rPr lang="cs-CZ" sz="1500" b="1" dirty="0" smtClean="0"/>
              <a:t>  50</a:t>
            </a:r>
            <a:endParaRPr lang="cs-CZ" sz="1500" b="1" dirty="0"/>
          </a:p>
          <a:p>
            <a:pPr lvl="1"/>
            <a:r>
              <a:rPr lang="cs-CZ" sz="1500" b="1" dirty="0" smtClean="0"/>
              <a:t>		    K7	</a:t>
            </a:r>
            <a:r>
              <a:rPr lang="cs-CZ" sz="1500" b="1" dirty="0"/>
              <a:t>	</a:t>
            </a:r>
            <a:r>
              <a:rPr lang="cs-CZ" sz="1500" b="1" dirty="0" smtClean="0"/>
              <a:t>	</a:t>
            </a:r>
            <a:r>
              <a:rPr lang="cs-CZ" sz="1500" b="1" dirty="0"/>
              <a:t>	</a:t>
            </a:r>
            <a:r>
              <a:rPr lang="cs-CZ" sz="1500" b="1" dirty="0" smtClean="0"/>
              <a:t>  70</a:t>
            </a:r>
            <a:endParaRPr lang="cs-CZ" sz="1500" b="1" dirty="0"/>
          </a:p>
          <a:p>
            <a:r>
              <a:rPr lang="cs-CZ" sz="1500" b="1" dirty="0" smtClean="0"/>
              <a:t>		    K10		</a:t>
            </a:r>
            <a:r>
              <a:rPr lang="cs-CZ" sz="1500" b="1" dirty="0"/>
              <a:t>	</a:t>
            </a:r>
            <a:r>
              <a:rPr lang="cs-CZ" sz="1500" b="1" dirty="0" smtClean="0"/>
              <a:t>	100</a:t>
            </a:r>
            <a:endParaRPr lang="cs-CZ" sz="1500" b="1" dirty="0"/>
          </a:p>
          <a:p>
            <a:r>
              <a:rPr lang="cs-CZ" sz="1500" b="1" dirty="0" smtClean="0"/>
              <a:t>		    K12			</a:t>
            </a:r>
            <a:r>
              <a:rPr lang="cs-CZ" sz="1500" b="1" dirty="0"/>
              <a:t>	</a:t>
            </a:r>
            <a:r>
              <a:rPr lang="cs-CZ" sz="1500" b="1" dirty="0" smtClean="0"/>
              <a:t>123</a:t>
            </a:r>
          </a:p>
          <a:p>
            <a:r>
              <a:rPr lang="cs-CZ" sz="1500" b="1" dirty="0" smtClean="0">
                <a:solidFill>
                  <a:schemeClr val="accent5">
                    <a:lumMod val="75000"/>
                  </a:schemeClr>
                </a:solidFill>
              </a:rPr>
              <a:t>		    K15 / K37	</a:t>
            </a: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cs-CZ" sz="1500" b="1" dirty="0" smtClean="0">
                <a:solidFill>
                  <a:schemeClr val="accent5">
                    <a:lumMod val="75000"/>
                  </a:schemeClr>
                </a:solidFill>
              </a:rPr>
              <a:t>	150 / 373</a:t>
            </a:r>
          </a:p>
          <a:p>
            <a:r>
              <a:rPr lang="cs-CZ" sz="1500" b="1" dirty="0" smtClean="0">
                <a:cs typeface="Arial" charset="0"/>
              </a:rPr>
              <a:t>Rastr 125 mm</a:t>
            </a:r>
            <a:endParaRPr lang="en-US" sz="1500" b="1" dirty="0">
              <a:cs typeface="Arial" charset="0"/>
            </a:endParaRPr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1116186" y="1604407"/>
            <a:ext cx="691219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dirty="0" smtClean="0"/>
              <a:t>	</a:t>
            </a:r>
            <a:r>
              <a:rPr lang="cs-CZ" sz="1500" b="1" dirty="0"/>
              <a:t>	</a:t>
            </a:r>
            <a:r>
              <a:rPr lang="cs-CZ" sz="1500" b="1" dirty="0" smtClean="0"/>
              <a:t>1 / 1		498 	d	498</a:t>
            </a:r>
          </a:p>
          <a:p>
            <a:endParaRPr lang="cs-CZ" sz="1500" b="1" dirty="0"/>
          </a:p>
          <a:p>
            <a:r>
              <a:rPr lang="cs-CZ" sz="1500" b="1" dirty="0" smtClean="0"/>
              <a:t>		3 / 4		373	d	498</a:t>
            </a:r>
          </a:p>
          <a:p>
            <a:endParaRPr lang="cs-CZ" sz="1500" b="1" dirty="0"/>
          </a:p>
          <a:p>
            <a:r>
              <a:rPr lang="cs-CZ" sz="1500" b="1" dirty="0" smtClean="0"/>
              <a:t>		1 / 2		248	d	498</a:t>
            </a:r>
          </a:p>
          <a:p>
            <a:endParaRPr lang="cs-CZ" sz="1500" b="1" dirty="0"/>
          </a:p>
          <a:p>
            <a:r>
              <a:rPr lang="cs-CZ" sz="1500" b="1" dirty="0" smtClean="0"/>
              <a:t>		1 / 4		248	d	248</a:t>
            </a:r>
          </a:p>
          <a:p>
            <a:endParaRPr lang="cs-CZ" sz="1500" b="1" dirty="0"/>
          </a:p>
          <a:p>
            <a:r>
              <a:rPr lang="cs-CZ" sz="1500" b="1" dirty="0" smtClean="0"/>
              <a:t>		1 / 8		248	d	123</a:t>
            </a:r>
          </a:p>
          <a:p>
            <a:endParaRPr lang="cs-CZ" sz="1500" b="1" dirty="0" smtClean="0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2195736" y="1772816"/>
            <a:ext cx="79208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/>
          <p:cNvCxnSpPr/>
          <p:nvPr/>
        </p:nvCxnSpPr>
        <p:spPr bwMode="auto">
          <a:xfrm flipV="1">
            <a:off x="2303748" y="2679114"/>
            <a:ext cx="684076" cy="5338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Přímá spojnice se šipkou 28"/>
          <p:cNvCxnSpPr/>
          <p:nvPr/>
        </p:nvCxnSpPr>
        <p:spPr bwMode="auto">
          <a:xfrm flipH="1" flipV="1">
            <a:off x="7020272" y="3566678"/>
            <a:ext cx="870722" cy="350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se šipkou 25"/>
          <p:cNvCxnSpPr/>
          <p:nvPr/>
        </p:nvCxnSpPr>
        <p:spPr bwMode="auto">
          <a:xfrm flipH="1">
            <a:off x="7020272" y="2679114"/>
            <a:ext cx="576064" cy="3791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3161"/>
            <a:ext cx="8097839" cy="389536"/>
          </a:xfrm>
        </p:spPr>
        <p:txBody>
          <a:bodyPr/>
          <a:lstStyle/>
          <a:p>
            <a:pPr eaLnBrk="1" hangingPunct="1"/>
            <a:r>
              <a:rPr lang="it-IT" dirty="0"/>
              <a:t>VAPIS QUADRO / QUADRO-E pro strojní zdění</a:t>
            </a:r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484784"/>
            <a:ext cx="861117" cy="9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6" y="2481833"/>
            <a:ext cx="687206" cy="94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94" y="3058264"/>
            <a:ext cx="742874" cy="9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81" y="2276872"/>
            <a:ext cx="846826" cy="80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270327"/>
            <a:ext cx="897696" cy="66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Přímá spojnice se šipkou 19"/>
          <p:cNvCxnSpPr/>
          <p:nvPr/>
        </p:nvCxnSpPr>
        <p:spPr bwMode="auto">
          <a:xfrm flipV="1">
            <a:off x="1619672" y="2204864"/>
            <a:ext cx="1368152" cy="6480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85184"/>
            <a:ext cx="1319607" cy="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1115616" y="980728"/>
            <a:ext cx="691219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u="sng" dirty="0" smtClean="0"/>
              <a:t>Základní formáty:			d	š 	v	</a:t>
            </a:r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1187625" y="4509120"/>
            <a:ext cx="20162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500" b="1" u="sng" dirty="0" smtClean="0"/>
              <a:t>Vyrovnávací </a:t>
            </a:r>
            <a:r>
              <a:rPr lang="cs-CZ" sz="1500" b="1" u="sng" dirty="0"/>
              <a:t>bloky:</a:t>
            </a:r>
            <a:r>
              <a:rPr lang="cs-CZ" sz="1500" b="1" dirty="0"/>
              <a:t>	</a:t>
            </a:r>
            <a:endParaRPr lang="en-US" sz="1500" b="1" dirty="0">
              <a:cs typeface="Arial" charset="0"/>
            </a:endParaRPr>
          </a:p>
        </p:txBody>
      </p:sp>
      <p:sp>
        <p:nvSpPr>
          <p:cNvPr id="1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36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5" name="Rectangle 13"/>
          <p:cNvSpPr>
            <a:spLocks noChangeArrowheads="1"/>
          </p:cNvSpPr>
          <p:nvPr/>
        </p:nvSpPr>
        <p:spPr bwMode="auto">
          <a:xfrm>
            <a:off x="812998" y="5594767"/>
            <a:ext cx="7781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000" dirty="0" smtClean="0"/>
              <a:t>… perfektně rovná zeď s minimem spár</a:t>
            </a:r>
            <a:endParaRPr lang="cs-CZ" sz="2000" dirty="0"/>
          </a:p>
        </p:txBody>
      </p:sp>
      <p:pic>
        <p:nvPicPr>
          <p:cNvPr id="2050" name="Picture 2" descr="C:\Users\JKux\Documents\AA-Kux\A - VAPIS\Fotky repre\2013 - PROFI stavby v CZ\16 MSU_Kublov\DSC03000 – k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817661" cy="4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9901" y="299976"/>
            <a:ext cx="8097839" cy="4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23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238"/>
                </a:solidFill>
                <a:latin typeface="Arial" charset="0"/>
              </a:defRPr>
            </a:lvl9pPr>
          </a:lstStyle>
          <a:p>
            <a:r>
              <a:rPr lang="it-IT" sz="2400" dirty="0" smtClean="0"/>
              <a:t>VAPIS QUADRO / QUADRO-E pro strojní zdění</a:t>
            </a: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92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7" y="285751"/>
            <a:ext cx="7918451" cy="550863"/>
          </a:xfrm>
        </p:spPr>
        <p:txBody>
          <a:bodyPr/>
          <a:lstStyle/>
          <a:p>
            <a:r>
              <a:rPr lang="cs-CZ" dirty="0"/>
              <a:t>Směrná pracnost zdění - VAPIS QUADRO</a:t>
            </a:r>
          </a:p>
        </p:txBody>
      </p:sp>
      <p:pic>
        <p:nvPicPr>
          <p:cNvPr id="294915" name="Picture 3" descr="VAPIS_CMYK"/>
          <p:cNvPicPr>
            <a:picLocks noChangeAspect="1" noChangeArrowheads="1"/>
          </p:cNvPicPr>
          <p:nvPr/>
        </p:nvPicPr>
        <p:blipFill>
          <a:blip r:embed="rId3" cstate="print">
            <a:lum bright="-8000" contras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6237289"/>
            <a:ext cx="2232025" cy="520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4788024" y="2379076"/>
            <a:ext cx="3743325" cy="34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None/>
            </a:pPr>
            <a:r>
              <a:rPr lang="cs-CZ" sz="1200" dirty="0">
                <a:cs typeface="Arial" charset="0"/>
              </a:rPr>
              <a:t>Výňatek týkající se systému QUADRO z časové normy Směrné pracnosti zdění malo- a velkoformátových vápenopískových zdících prvků, vydání 2004,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sz="1200" dirty="0"/>
              <a:t>Institut </a:t>
            </a:r>
            <a:r>
              <a:rPr lang="cs-CZ" sz="1200" dirty="0" err="1"/>
              <a:t>für</a:t>
            </a:r>
            <a:r>
              <a:rPr lang="cs-CZ" sz="1200" dirty="0"/>
              <a:t> </a:t>
            </a:r>
            <a:r>
              <a:rPr lang="cs-CZ" sz="1200" dirty="0" err="1"/>
              <a:t>Zeitwirtschaft</a:t>
            </a:r>
            <a:r>
              <a:rPr lang="cs-CZ" sz="1200" dirty="0"/>
              <a:t> </a:t>
            </a:r>
            <a:r>
              <a:rPr lang="cs-CZ" sz="1200" dirty="0" err="1"/>
              <a:t>und</a:t>
            </a:r>
            <a:r>
              <a:rPr lang="cs-CZ" sz="1200" dirty="0"/>
              <a:t> </a:t>
            </a:r>
            <a:r>
              <a:rPr lang="cs-CZ" sz="1200" dirty="0" err="1"/>
              <a:t>Betriebsberatung</a:t>
            </a:r>
            <a:r>
              <a:rPr lang="cs-CZ" sz="1200" dirty="0"/>
              <a:t> </a:t>
            </a:r>
            <a:r>
              <a:rPr lang="cs-CZ" sz="1200" dirty="0" err="1"/>
              <a:t>Bau</a:t>
            </a:r>
            <a:r>
              <a:rPr lang="cs-CZ" sz="1200" dirty="0"/>
              <a:t>, </a:t>
            </a:r>
            <a:r>
              <a:rPr lang="cs-CZ" sz="1200" dirty="0" err="1"/>
              <a:t>Neu-Isenburg</a:t>
            </a:r>
            <a:endParaRPr lang="cs-CZ" sz="1200" dirty="0"/>
          </a:p>
          <a:p>
            <a:pPr eaLnBrk="1" hangingPunct="1">
              <a:buFont typeface="Wingdings" pitchFamily="2" charset="2"/>
              <a:buNone/>
            </a:pP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/>
          </a:p>
          <a:p>
            <a:pPr eaLnBrk="1" hangingPunct="1">
              <a:buFont typeface="Wingdings" pitchFamily="2" charset="2"/>
              <a:buNone/>
            </a:pPr>
            <a:r>
              <a:rPr lang="cs-CZ" sz="1200" b="1" dirty="0"/>
              <a:t>V směrné pracnosti jsou započítány:</a:t>
            </a:r>
          </a:p>
          <a:p>
            <a:pPr eaLnBrk="1" hangingPunct="1">
              <a:buFont typeface="Wingdings" pitchFamily="2" charset="2"/>
              <a:buNone/>
            </a:pPr>
            <a:endParaRPr lang="cs-CZ" sz="1200" b="1" dirty="0"/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příprava </a:t>
            </a:r>
            <a:r>
              <a:rPr lang="cs-CZ" sz="1100" dirty="0"/>
              <a:t>a doprava malty a bloků, příprava </a:t>
            </a:r>
            <a:r>
              <a:rPr lang="cs-CZ" sz="1100" dirty="0" smtClean="0"/>
              <a:t>zdících schůdků</a:t>
            </a:r>
            <a:endParaRPr lang="cs-CZ" sz="1100" dirty="0"/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zhotovení </a:t>
            </a:r>
            <a:r>
              <a:rPr lang="cs-CZ" sz="1100" dirty="0"/>
              <a:t>patní vrstvy zdi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vybírání </a:t>
            </a:r>
            <a:r>
              <a:rPr lang="cs-CZ" sz="1100" dirty="0"/>
              <a:t>bloků na základě </a:t>
            </a:r>
            <a:r>
              <a:rPr lang="cs-CZ" sz="1100" dirty="0" err="1"/>
              <a:t>spárořezu</a:t>
            </a:r>
            <a:r>
              <a:rPr lang="cs-CZ" sz="1100" dirty="0"/>
              <a:t>, nanášení malty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transport </a:t>
            </a:r>
            <a:r>
              <a:rPr lang="cs-CZ" sz="1100" dirty="0"/>
              <a:t>bloků na pracovišti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ukládání </a:t>
            </a:r>
            <a:r>
              <a:rPr lang="cs-CZ" sz="1100" dirty="0"/>
              <a:t>bloků, případné řezání bloků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manipulace </a:t>
            </a:r>
            <a:r>
              <a:rPr lang="cs-CZ" sz="1100" dirty="0"/>
              <a:t>se zdícími schůdky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průběžné </a:t>
            </a:r>
            <a:r>
              <a:rPr lang="cs-CZ" sz="1100" dirty="0"/>
              <a:t>udržování pořádku na pracovišti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cs-CZ" sz="1100" dirty="0" smtClean="0"/>
              <a:t>pracovní přestávky</a:t>
            </a:r>
            <a:endParaRPr lang="de-DE" sz="1200" dirty="0">
              <a:cs typeface="Arial" charset="0"/>
            </a:endParaRPr>
          </a:p>
        </p:txBody>
      </p:sp>
      <p:pic>
        <p:nvPicPr>
          <p:cNvPr id="2949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836613"/>
            <a:ext cx="34925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60032" y="980728"/>
            <a:ext cx="3888682" cy="9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548" tIns="43274" rIns="86548" bIns="43274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Arial" charset="0"/>
              </a:defRPr>
            </a:lvl1pPr>
            <a:lvl2pPr marL="433388" defTabSz="865188">
              <a:defRPr>
                <a:solidFill>
                  <a:schemeClr val="tx1"/>
                </a:solidFill>
                <a:latin typeface="Arial" charset="0"/>
              </a:defRPr>
            </a:lvl2pPr>
            <a:lvl3pPr marL="865188" defTabSz="865188">
              <a:defRPr>
                <a:solidFill>
                  <a:schemeClr val="tx1"/>
                </a:solidFill>
                <a:latin typeface="Arial" charset="0"/>
              </a:defRPr>
            </a:lvl3pPr>
            <a:lvl4pPr marL="1298575" defTabSz="865188">
              <a:defRPr>
                <a:solidFill>
                  <a:schemeClr val="tx1"/>
                </a:solidFill>
                <a:latin typeface="Arial" charset="0"/>
              </a:defRPr>
            </a:lvl4pPr>
            <a:lvl5pPr marL="1730375" defTabSz="865188">
              <a:defRPr>
                <a:solidFill>
                  <a:schemeClr val="tx1"/>
                </a:solidFill>
                <a:latin typeface="Arial" charset="0"/>
              </a:defRPr>
            </a:lvl5pPr>
            <a:lvl6pPr marL="21875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447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019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59175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None/>
            </a:pPr>
            <a:r>
              <a:rPr lang="cs-CZ" sz="1900" b="1" dirty="0" smtClean="0"/>
              <a:t>Směrná pracnost zdění: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cs-CZ" sz="2300" b="1" dirty="0" smtClean="0"/>
              <a:t>0,25 hod./m</a:t>
            </a:r>
            <a:r>
              <a:rPr lang="cs-CZ" sz="2300" b="1" baseline="30000" dirty="0" smtClean="0"/>
              <a:t>2</a:t>
            </a:r>
            <a:r>
              <a:rPr lang="cs-CZ" sz="2300" b="1" dirty="0" smtClean="0"/>
              <a:t> = 4 m</a:t>
            </a:r>
            <a:r>
              <a:rPr lang="cs-CZ" sz="2300" b="1" baseline="30000" dirty="0" smtClean="0"/>
              <a:t>2</a:t>
            </a:r>
            <a:r>
              <a:rPr lang="cs-CZ" sz="2300" b="1" dirty="0" smtClean="0"/>
              <a:t>/hod.</a:t>
            </a:r>
            <a:endParaRPr lang="cs-CZ" sz="2300" b="1" dirty="0"/>
          </a:p>
        </p:txBody>
      </p:sp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optimalizace zdiva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836712"/>
            <a:ext cx="772269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79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sz="2400" dirty="0" smtClean="0"/>
              <a:t>Filozofie materiálu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719137" y="892236"/>
            <a:ext cx="7705725" cy="47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</a:pPr>
            <a:r>
              <a:rPr lang="cs-CZ" sz="1700" b="1" dirty="0" smtClean="0"/>
              <a:t>Z důvodu špatných tepelně izolačních vlastností se vápenopískové zdicí prvky cíleně zříkají tepelně izolační funkce a svěřují ji „specialistům“ – fasádním zateplovacím systémům. To umožňuje soustředit se ve fázi plánování stavby na přednosti vápenopískových zdicích prvků. </a:t>
            </a:r>
          </a:p>
          <a:p>
            <a:pPr>
              <a:lnSpc>
                <a:spcPct val="120000"/>
              </a:lnSpc>
              <a:spcBef>
                <a:spcPct val="35000"/>
              </a:spcBef>
            </a:pPr>
            <a:r>
              <a:rPr lang="cs-CZ" sz="1700" b="1" dirty="0" smtClean="0"/>
              <a:t>Díky svým vysokým</a:t>
            </a:r>
            <a:endParaRPr lang="cs-CZ" sz="1700" b="1" dirty="0"/>
          </a:p>
          <a:p>
            <a:pPr marL="54000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cs-CZ" b="1" dirty="0" smtClean="0"/>
              <a:t>pevnostem </a:t>
            </a:r>
            <a:r>
              <a:rPr lang="cs-CZ" b="1" dirty="0"/>
              <a:t>a </a:t>
            </a:r>
            <a:r>
              <a:rPr lang="cs-CZ" b="1" dirty="0" smtClean="0"/>
              <a:t>únosnosti</a:t>
            </a:r>
            <a:br>
              <a:rPr lang="cs-CZ" b="1" dirty="0" smtClean="0"/>
            </a:br>
            <a:r>
              <a:rPr lang="cs-CZ" b="1" dirty="0" smtClean="0"/>
              <a:t>  </a:t>
            </a:r>
            <a:r>
              <a:rPr lang="cs-CZ" dirty="0" smtClean="0"/>
              <a:t>(již </a:t>
            </a:r>
            <a:r>
              <a:rPr lang="cs-CZ" dirty="0"/>
              <a:t>tloušťka 11,5 cm splňuje parametry nosné zdi</a:t>
            </a:r>
            <a:r>
              <a:rPr lang="cs-CZ" dirty="0" smtClean="0"/>
              <a:t>)</a:t>
            </a:r>
          </a:p>
          <a:p>
            <a:pPr marL="54000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výjimečným tepelně akumulačním vlastnostem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    (17,5 cm </a:t>
            </a:r>
            <a:r>
              <a:rPr lang="cs-CZ" dirty="0" smtClean="0"/>
              <a:t>zdivo VAPIS = </a:t>
            </a:r>
            <a:r>
              <a:rPr lang="cs-CZ" dirty="0"/>
              <a:t>36,5 cm pálená cihla)</a:t>
            </a:r>
          </a:p>
          <a:p>
            <a:pPr marL="54000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zvukově izolačním vlastnostem</a:t>
            </a:r>
            <a:r>
              <a:rPr lang="cs-CZ" b="1" dirty="0"/>
              <a:t>	</a:t>
            </a:r>
            <a:br>
              <a:rPr lang="cs-CZ" b="1" dirty="0"/>
            </a:br>
            <a:r>
              <a:rPr lang="cs-CZ" dirty="0"/>
              <a:t>       (např. 20,0 cm VAPIS tř. objemové hmotnosti 2,0	  </a:t>
            </a:r>
            <a:br>
              <a:rPr lang="cs-CZ" dirty="0"/>
            </a:br>
            <a:r>
              <a:rPr lang="cs-CZ" dirty="0"/>
              <a:t>        = splnění požadavku na </a:t>
            </a:r>
            <a:r>
              <a:rPr lang="cs-CZ" dirty="0" err="1"/>
              <a:t>mezibytové</a:t>
            </a:r>
            <a:r>
              <a:rPr lang="cs-CZ" dirty="0"/>
              <a:t> stěny </a:t>
            </a:r>
            <a:r>
              <a:rPr lang="cs-CZ" dirty="0" err="1"/>
              <a:t>R‘w</a:t>
            </a:r>
            <a:r>
              <a:rPr lang="cs-CZ" dirty="0"/>
              <a:t> = 53dB</a:t>
            </a:r>
            <a:r>
              <a:rPr lang="cs-CZ" dirty="0" smtClean="0"/>
              <a:t>)</a:t>
            </a:r>
          </a:p>
          <a:p>
            <a:pPr marL="54000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požární odolnosti</a:t>
            </a:r>
            <a:r>
              <a:rPr lang="cs-CZ" b="1" dirty="0"/>
              <a:t>	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    </a:t>
            </a:r>
            <a:r>
              <a:rPr lang="cs-CZ" dirty="0" smtClean="0"/>
              <a:t>(např. 11,5 </a:t>
            </a:r>
            <a:r>
              <a:rPr lang="cs-CZ" dirty="0"/>
              <a:t>cm </a:t>
            </a:r>
            <a:r>
              <a:rPr lang="cs-CZ" dirty="0" smtClean="0"/>
              <a:t>zdiva VAPIS </a:t>
            </a:r>
            <a:r>
              <a:rPr lang="cs-CZ" dirty="0"/>
              <a:t>= F-90)	</a:t>
            </a:r>
            <a:endParaRPr lang="cs-CZ" dirty="0" smtClean="0"/>
          </a:p>
          <a:p>
            <a:pPr marL="540000" indent="-285750">
              <a:spcBef>
                <a:spcPct val="35000"/>
              </a:spcBef>
              <a:buFont typeface="Arial" pitchFamily="34" charset="0"/>
              <a:buChar char="•"/>
            </a:pPr>
            <a:r>
              <a:rPr lang="cs-CZ" b="1" dirty="0" smtClean="0"/>
              <a:t>rozměrové přesnosti a stálosti,</a:t>
            </a:r>
            <a:endParaRPr lang="cs-CZ" b="1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30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468313" y="901700"/>
            <a:ext cx="7345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Rovný podklad – základ úspěchu</a:t>
            </a:r>
          </a:p>
        </p:txBody>
      </p:sp>
      <p:pic>
        <p:nvPicPr>
          <p:cNvPr id="165892" name="Picture 4" descr="b_03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484314"/>
            <a:ext cx="3527425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gray">
          <a:xfrm>
            <a:off x="395288" y="5013326"/>
            <a:ext cx="3600451" cy="34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/>
              <a:t>Možno použít vyrovnávací bloky…</a:t>
            </a:r>
            <a:endParaRPr lang="de-DE"/>
          </a:p>
        </p:txBody>
      </p:sp>
      <p:pic>
        <p:nvPicPr>
          <p:cNvPr id="165894" name="Picture 6" descr="Folie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9" y="1484314"/>
            <a:ext cx="3527425" cy="34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gray">
          <a:xfrm>
            <a:off x="4714877" y="5013325"/>
            <a:ext cx="3744913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r>
              <a:rPr lang="cs-CZ"/>
              <a:t>…i IZO vyrovnávací bloky k redukci</a:t>
            </a:r>
            <a:br>
              <a:rPr lang="cs-CZ"/>
            </a:br>
            <a:r>
              <a:rPr lang="cs-CZ"/>
              <a:t>    tepelných mostů</a:t>
            </a:r>
            <a:endParaRPr lang="de-DE"/>
          </a:p>
        </p:txBody>
      </p:sp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2987677" y="4581526"/>
            <a:ext cx="34575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/>
              <a:t>Nanášení malty dávkovačem</a:t>
            </a:r>
          </a:p>
        </p:txBody>
      </p:sp>
      <p:pic>
        <p:nvPicPr>
          <p:cNvPr id="174085" name="Picture 5" descr="b_03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324008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6" name="Picture 6" descr="b_07_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1052514"/>
            <a:ext cx="3240087" cy="31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9751" y="901700"/>
            <a:ext cx="2448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just"/>
            <a:r>
              <a:rPr lang="cs-CZ" sz="1800" b="1" dirty="0"/>
              <a:t>Pracuje stroj</a:t>
            </a: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4643440" y="908720"/>
            <a:ext cx="4249737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algn="just">
              <a:spcBef>
                <a:spcPct val="3500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cs-CZ" dirty="0" smtClean="0"/>
              <a:t>usazování </a:t>
            </a:r>
            <a:r>
              <a:rPr lang="cs-CZ" dirty="0"/>
              <a:t>bloků </a:t>
            </a:r>
            <a:r>
              <a:rPr lang="cs-CZ" dirty="0" err="1"/>
              <a:t>minijeřábem</a:t>
            </a:r>
            <a:endParaRPr lang="cs-CZ" dirty="0"/>
          </a:p>
          <a:p>
            <a:pPr marL="285750" indent="-285750" algn="just">
              <a:spcBef>
                <a:spcPct val="3500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cs-CZ" dirty="0" smtClean="0"/>
              <a:t>1 </a:t>
            </a:r>
            <a:r>
              <a:rPr lang="cs-CZ" dirty="0"/>
              <a:t>četa = 1 jeřáb + zedník + 1 pomocník</a:t>
            </a:r>
          </a:p>
          <a:p>
            <a:pPr marL="285750" indent="-285750" algn="just">
              <a:spcBef>
                <a:spcPct val="3500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cs-CZ" dirty="0" smtClean="0"/>
              <a:t>rychlost </a:t>
            </a:r>
            <a:r>
              <a:rPr lang="cs-CZ" dirty="0"/>
              <a:t>zdění 4m</a:t>
            </a:r>
            <a:r>
              <a:rPr lang="cs-CZ" baseline="30000" dirty="0"/>
              <a:t>2</a:t>
            </a:r>
            <a:r>
              <a:rPr lang="cs-CZ" dirty="0"/>
              <a:t> za 1 hodinu</a:t>
            </a:r>
          </a:p>
          <a:p>
            <a:pPr marL="285750" indent="-285750" algn="just">
              <a:spcBef>
                <a:spcPct val="3500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cs-CZ" dirty="0" smtClean="0"/>
              <a:t>možnost </a:t>
            </a:r>
            <a:r>
              <a:rPr lang="cs-CZ" dirty="0"/>
              <a:t>optimalizace zdiva</a:t>
            </a:r>
          </a:p>
          <a:p>
            <a:pPr marL="285750" indent="-285750" algn="just">
              <a:spcBef>
                <a:spcPct val="3500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cs-CZ" dirty="0" smtClean="0"/>
              <a:t>úspora </a:t>
            </a:r>
            <a:r>
              <a:rPr lang="cs-CZ" dirty="0"/>
              <a:t>malty, omítek</a:t>
            </a:r>
          </a:p>
        </p:txBody>
      </p:sp>
      <p:pic>
        <p:nvPicPr>
          <p:cNvPr id="175112" name="Picture 8" descr="b_03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6" y="3213101"/>
            <a:ext cx="2592388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5113" name="Group 9"/>
          <p:cNvGrpSpPr>
            <a:grpSpLocks/>
          </p:cNvGrpSpPr>
          <p:nvPr/>
        </p:nvGrpSpPr>
        <p:grpSpPr bwMode="auto">
          <a:xfrm>
            <a:off x="539749" y="1414464"/>
            <a:ext cx="3887478" cy="3751448"/>
            <a:chOff x="3167" y="641"/>
            <a:chExt cx="3042" cy="2771"/>
          </a:xfrm>
        </p:grpSpPr>
        <p:pic>
          <p:nvPicPr>
            <p:cNvPr id="175114" name="Picture 10" descr="b_06_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" y="641"/>
              <a:ext cx="2834" cy="2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5115" name="Text Box 11"/>
            <p:cNvSpPr txBox="1">
              <a:spLocks noChangeArrowheads="1"/>
            </p:cNvSpPr>
            <p:nvPr/>
          </p:nvSpPr>
          <p:spPr bwMode="gray">
            <a:xfrm rot="10800000">
              <a:off x="5946" y="2364"/>
              <a:ext cx="263" cy="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b">
              <a:spAutoFit/>
            </a:bodyPr>
            <a:lstStyle/>
            <a:p>
              <a:r>
                <a:rPr lang="de-DE" sz="1000" b="1"/>
                <a:t>Foto: Steinweg-Böker</a:t>
              </a:r>
            </a:p>
          </p:txBody>
        </p:sp>
        <p:sp>
          <p:nvSpPr>
            <p:cNvPr id="175116" name="Line 12"/>
            <p:cNvSpPr>
              <a:spLocks noChangeShapeType="1"/>
            </p:cNvSpPr>
            <p:nvPr/>
          </p:nvSpPr>
          <p:spPr bwMode="gray">
            <a:xfrm>
              <a:off x="4895" y="1581"/>
              <a:ext cx="0" cy="1279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cs-CZ"/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gray">
            <a:xfrm>
              <a:off x="4823" y="2118"/>
              <a:ext cx="142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endParaRPr lang="en-GB" sz="2000">
                <a:solidFill>
                  <a:srgbClr val="2D509F"/>
                </a:solidFill>
              </a:endParaRPr>
            </a:p>
          </p:txBody>
        </p:sp>
      </p:grpSp>
      <p:sp>
        <p:nvSpPr>
          <p:cNvPr id="1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76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14" descr="b_04_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39850"/>
            <a:ext cx="40322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15"/>
          <p:cNvSpPr>
            <a:spLocks noChangeArrowheads="1"/>
          </p:cNvSpPr>
          <p:nvPr/>
        </p:nvSpPr>
        <p:spPr bwMode="auto">
          <a:xfrm>
            <a:off x="539750" y="765175"/>
            <a:ext cx="7345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Technika „tupého spoje“</a:t>
            </a:r>
          </a:p>
        </p:txBody>
      </p:sp>
      <p:sp>
        <p:nvSpPr>
          <p:cNvPr id="46086" name="Rectangle 16"/>
          <p:cNvSpPr>
            <a:spLocks noChangeArrowheads="1"/>
          </p:cNvSpPr>
          <p:nvPr/>
        </p:nvSpPr>
        <p:spPr bwMode="auto">
          <a:xfrm>
            <a:off x="4932363" y="1223755"/>
            <a:ext cx="3960812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spoj nosné a nenosné zdi	</a:t>
            </a:r>
            <a:br>
              <a:rPr lang="cs-CZ" b="1" dirty="0"/>
            </a:br>
            <a:r>
              <a:rPr lang="cs-CZ" b="1" dirty="0"/>
              <a:t>  není nutné provazovat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použití ploché nerez kotvy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</a:t>
            </a:r>
            <a:r>
              <a:rPr lang="cs-CZ" b="1" dirty="0" err="1"/>
              <a:t>vymaltování</a:t>
            </a:r>
            <a:r>
              <a:rPr lang="cs-CZ" b="1" dirty="0"/>
              <a:t> styčné spáry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 dirty="0"/>
              <a:t> přiložení a usazení bloku	</a:t>
            </a:r>
            <a:br>
              <a:rPr lang="cs-CZ" b="1" dirty="0"/>
            </a:br>
            <a:endParaRPr lang="de-DE" b="1" dirty="0"/>
          </a:p>
        </p:txBody>
      </p:sp>
      <p:pic>
        <p:nvPicPr>
          <p:cNvPr id="46087" name="Picture 17" descr="b_04_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3687763"/>
            <a:ext cx="233838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15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3"/>
          <p:cNvSpPr txBox="1">
            <a:spLocks noChangeArrowheads="1"/>
          </p:cNvSpPr>
          <p:nvPr/>
        </p:nvSpPr>
        <p:spPr bwMode="gray">
          <a:xfrm>
            <a:off x="1546225" y="5876925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1400"/>
              <a:t>Vrtání zásuvek</a:t>
            </a:r>
            <a:endParaRPr lang="de-DE" sz="1400"/>
          </a:p>
        </p:txBody>
      </p:sp>
      <p:sp>
        <p:nvSpPr>
          <p:cNvPr id="47109" name="Text Box 4"/>
          <p:cNvSpPr txBox="1">
            <a:spLocks noChangeArrowheads="1"/>
          </p:cNvSpPr>
          <p:nvPr/>
        </p:nvSpPr>
        <p:spPr bwMode="gray">
          <a:xfrm>
            <a:off x="538163" y="3500438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cs-CZ" sz="1400"/>
              <a:t>Frézování drážek</a:t>
            </a:r>
            <a:endParaRPr lang="de-DE" sz="1400"/>
          </a:p>
        </p:txBody>
      </p:sp>
      <p:grpSp>
        <p:nvGrpSpPr>
          <p:cNvPr id="47110" name="Group 5"/>
          <p:cNvGrpSpPr>
            <a:grpSpLocks/>
          </p:cNvGrpSpPr>
          <p:nvPr/>
        </p:nvGrpSpPr>
        <p:grpSpPr bwMode="auto">
          <a:xfrm>
            <a:off x="1835150" y="3933825"/>
            <a:ext cx="2881313" cy="1889125"/>
            <a:chOff x="3166" y="641"/>
            <a:chExt cx="3046" cy="2774"/>
          </a:xfrm>
        </p:grpSpPr>
        <p:sp>
          <p:nvSpPr>
            <p:cNvPr id="47117" name="Text Box 6"/>
            <p:cNvSpPr txBox="1">
              <a:spLocks noChangeArrowheads="1"/>
            </p:cNvSpPr>
            <p:nvPr/>
          </p:nvSpPr>
          <p:spPr bwMode="gray">
            <a:xfrm rot="10800000">
              <a:off x="5859" y="2408"/>
              <a:ext cx="353" cy="1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 b="1"/>
                <a:t>Foto: Hilti</a:t>
              </a:r>
            </a:p>
          </p:txBody>
        </p:sp>
        <p:pic>
          <p:nvPicPr>
            <p:cNvPr id="47118" name="Picture 7" descr="b_10_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641"/>
              <a:ext cx="2834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11" name="Group 8"/>
          <p:cNvGrpSpPr>
            <a:grpSpLocks/>
          </p:cNvGrpSpPr>
          <p:nvPr/>
        </p:nvGrpSpPr>
        <p:grpSpPr bwMode="auto">
          <a:xfrm>
            <a:off x="754063" y="1412875"/>
            <a:ext cx="2738437" cy="2087563"/>
            <a:chOff x="3166" y="641"/>
            <a:chExt cx="3040" cy="2768"/>
          </a:xfrm>
        </p:grpSpPr>
        <p:sp>
          <p:nvSpPr>
            <p:cNvPr id="47115" name="Text Box 9"/>
            <p:cNvSpPr txBox="1">
              <a:spLocks noChangeArrowheads="1"/>
            </p:cNvSpPr>
            <p:nvPr/>
          </p:nvSpPr>
          <p:spPr bwMode="gray">
            <a:xfrm rot="10800000">
              <a:off x="5836" y="2603"/>
              <a:ext cx="370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b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 b="1"/>
                <a:t>Fto: Hilti</a:t>
              </a:r>
            </a:p>
          </p:txBody>
        </p:sp>
        <p:pic>
          <p:nvPicPr>
            <p:cNvPr id="47116" name="Picture 10" descr="b_10_0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" y="641"/>
              <a:ext cx="2834" cy="2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12" name="Picture 11" descr="DSC_67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079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12"/>
          <p:cNvSpPr txBox="1">
            <a:spLocks noChangeArrowheads="1"/>
          </p:cNvSpPr>
          <p:nvPr/>
        </p:nvSpPr>
        <p:spPr bwMode="gray">
          <a:xfrm>
            <a:off x="4787900" y="4076700"/>
            <a:ext cx="18002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sz="1400"/>
              <a:t>Dělení bloků</a:t>
            </a:r>
            <a:endParaRPr lang="de-DE" sz="1400"/>
          </a:p>
        </p:txBody>
      </p:sp>
      <p:sp>
        <p:nvSpPr>
          <p:cNvPr id="47114" name="Rectangle 13"/>
          <p:cNvSpPr>
            <a:spLocks noChangeArrowheads="1"/>
          </p:cNvSpPr>
          <p:nvPr/>
        </p:nvSpPr>
        <p:spPr bwMode="auto">
          <a:xfrm>
            <a:off x="539750" y="830263"/>
            <a:ext cx="2303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Vrtání, dělení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sp>
        <p:nvSpPr>
          <p:cNvPr id="23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17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39750" y="765175"/>
            <a:ext cx="360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Omítání / pohledové zdivo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508625" y="4295775"/>
            <a:ext cx="3167063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/>
              <a:t> požadavky na kvalitu –</a:t>
            </a:r>
            <a:br>
              <a:rPr lang="cs-CZ" b="1"/>
            </a:br>
            <a:r>
              <a:rPr lang="cs-CZ" b="1"/>
              <a:t>  pohledové cihly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/>
              <a:t> není nutno omítat – sklepní</a:t>
            </a:r>
            <a:br>
              <a:rPr lang="cs-CZ" b="1"/>
            </a:br>
            <a:r>
              <a:rPr lang="cs-CZ" b="1"/>
              <a:t>  prostory,  postačí nátěr</a:t>
            </a:r>
            <a:endParaRPr lang="de-DE" b="1"/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5580063" y="3862388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just"/>
            <a:r>
              <a:rPr lang="cs-CZ" sz="1800" b="1"/>
              <a:t>Pohledové zdivo</a:t>
            </a:r>
          </a:p>
        </p:txBody>
      </p:sp>
      <p:pic>
        <p:nvPicPr>
          <p:cNvPr id="48135" name="Picture 9" descr="MP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516437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10"/>
          <p:cNvSpPr>
            <a:spLocks noChangeArrowheads="1"/>
          </p:cNvSpPr>
          <p:nvPr/>
        </p:nvSpPr>
        <p:spPr bwMode="auto">
          <a:xfrm>
            <a:off x="5292725" y="836613"/>
            <a:ext cx="3167063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/>
              <a:t> jednovrstvá omítka </a:t>
            </a:r>
            <a:br>
              <a:rPr lang="cs-CZ" b="1"/>
            </a:br>
            <a:r>
              <a:rPr lang="cs-CZ" b="1"/>
              <a:t>  5  - 10 mm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/>
              <a:t> ruční / strojní omítky</a:t>
            </a:r>
          </a:p>
          <a:p>
            <a:pPr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  <a:buFontTx/>
              <a:buChar char="•"/>
            </a:pPr>
            <a:r>
              <a:rPr lang="cs-CZ" b="1"/>
              <a:t> nejlepší = sádrové nebo </a:t>
            </a:r>
            <a:br>
              <a:rPr lang="cs-CZ" b="1"/>
            </a:br>
            <a:r>
              <a:rPr lang="cs-CZ" b="1"/>
              <a:t>  vápeno-sádrové omítky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1" y="301278"/>
            <a:ext cx="8097839" cy="631825"/>
          </a:xfrm>
        </p:spPr>
        <p:txBody>
          <a:bodyPr/>
          <a:lstStyle/>
          <a:p>
            <a:r>
              <a:rPr lang="cs-CZ" dirty="0"/>
              <a:t>VAPIS QUADRO a QUADRO-</a:t>
            </a:r>
            <a:r>
              <a:rPr lang="cs-CZ" i="1" dirty="0"/>
              <a:t>E </a:t>
            </a:r>
            <a:r>
              <a:rPr lang="cs-CZ" dirty="0"/>
              <a:t>– </a:t>
            </a:r>
            <a:r>
              <a:rPr lang="cs-CZ" dirty="0" smtClean="0"/>
              <a:t>zpracování </a:t>
            </a:r>
            <a:r>
              <a:rPr lang="cs-CZ" dirty="0"/>
              <a:t>zdiva</a:t>
            </a:r>
          </a:p>
        </p:txBody>
      </p:sp>
      <p:sp>
        <p:nvSpPr>
          <p:cNvPr id="14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42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2" name="Rectangle 24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  <a:noFill/>
          <a:ln/>
        </p:spPr>
        <p:txBody>
          <a:bodyPr/>
          <a:lstStyle/>
          <a:p>
            <a:r>
              <a:rPr lang="cs-CZ" dirty="0"/>
              <a:t>VAPIS QUADRO </a:t>
            </a:r>
            <a:r>
              <a:rPr lang="cs-CZ" dirty="0" smtClean="0"/>
              <a:t>- Bytový </a:t>
            </a:r>
            <a:r>
              <a:rPr lang="cs-CZ" dirty="0"/>
              <a:t>dům </a:t>
            </a:r>
            <a:r>
              <a:rPr lang="cs-CZ" dirty="0" smtClean="0"/>
              <a:t>Beroun</a:t>
            </a:r>
            <a:endParaRPr lang="cs-CZ" dirty="0"/>
          </a:p>
        </p:txBody>
      </p:sp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971600" y="5684838"/>
            <a:ext cx="5832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Nízkoenergetický bytový dům </a:t>
            </a:r>
            <a:r>
              <a:rPr lang="cs-CZ" dirty="0" smtClean="0"/>
              <a:t>Beroun, Košťálkova ul.</a:t>
            </a:r>
            <a:endParaRPr lang="en-US" dirty="0"/>
          </a:p>
        </p:txBody>
      </p:sp>
      <p:pic>
        <p:nvPicPr>
          <p:cNvPr id="4098" name="Picture 2" descr="C:\Users\JKux\Documents\AA-Kux\A - VAPIS\Fotky repre\2013 - PROFI stavby v CZ\BD Beroun Košťálkova\_MG_9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4" y="908720"/>
            <a:ext cx="6989612" cy="46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194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576262" y="1133745"/>
            <a:ext cx="7991475" cy="431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cs-CZ" sz="1400" b="1" u="sng" dirty="0"/>
              <a:t>Popis:</a:t>
            </a:r>
          </a:p>
          <a:p>
            <a:pPr marL="360000" indent="-285750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cs-CZ" dirty="0"/>
              <a:t>nízkoenergetický bytový dům, bytové jednotky určeny k prodeji;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záměr </a:t>
            </a:r>
            <a:r>
              <a:rPr lang="cs-CZ" dirty="0"/>
              <a:t>developera – maximalizovat využití zastavěné plochy, maximalizovat </a:t>
            </a:r>
            <a:r>
              <a:rPr lang="cs-CZ" dirty="0" smtClean="0"/>
              <a:t>zisky užitné </a:t>
            </a:r>
            <a:r>
              <a:rPr lang="cs-CZ" dirty="0"/>
              <a:t>plochy;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7 </a:t>
            </a:r>
            <a:r>
              <a:rPr lang="cs-CZ" dirty="0"/>
              <a:t>podlaží;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1. </a:t>
            </a:r>
            <a:r>
              <a:rPr lang="cs-CZ" dirty="0"/>
              <a:t>a 2. podzemní podlaží železobeton (statika v podloží);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1</a:t>
            </a:r>
            <a:r>
              <a:rPr lang="cs-CZ" dirty="0"/>
              <a:t>. až 5. nadzemní podlaží vápenopískové zdivo;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Systém </a:t>
            </a:r>
            <a:r>
              <a:rPr lang="cs-CZ" dirty="0"/>
              <a:t>VAPIS QUADRO, objemová hmotnost 2000 kg/m</a:t>
            </a:r>
            <a:r>
              <a:rPr lang="cs-CZ" baseline="30000" dirty="0"/>
              <a:t>3</a:t>
            </a:r>
            <a:r>
              <a:rPr lang="cs-CZ" dirty="0"/>
              <a:t>, pevnost 25 </a:t>
            </a:r>
            <a:r>
              <a:rPr lang="cs-CZ" dirty="0" err="1"/>
              <a:t>MPa</a:t>
            </a:r>
            <a:r>
              <a:rPr lang="cs-CZ" dirty="0"/>
              <a:t>, strojní zdění;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Nosné </a:t>
            </a:r>
            <a:r>
              <a:rPr lang="cs-CZ" dirty="0"/>
              <a:t>zdivo </a:t>
            </a:r>
            <a:r>
              <a:rPr lang="cs-CZ" dirty="0" err="1"/>
              <a:t>tl</a:t>
            </a:r>
            <a:r>
              <a:rPr lang="cs-CZ" dirty="0"/>
              <a:t>. 20 cm a 24 cm;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Příčky </a:t>
            </a:r>
            <a:r>
              <a:rPr lang="cs-CZ" dirty="0"/>
              <a:t>11,5 cm;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2 </a:t>
            </a:r>
            <a:r>
              <a:rPr lang="cs-CZ" dirty="0" err="1"/>
              <a:t>minijeřáby</a:t>
            </a:r>
            <a:r>
              <a:rPr lang="cs-CZ" dirty="0"/>
              <a:t>, 2 čety po 2 pracovnících, 2 pomocní dělníci, jeřábník;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Zdění </a:t>
            </a:r>
            <a:r>
              <a:rPr lang="cs-CZ" dirty="0"/>
              <a:t>zahájeno 20. 08. 2010;</a:t>
            </a:r>
          </a:p>
          <a:p>
            <a:pPr marL="36000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cs-CZ" dirty="0" smtClean="0"/>
              <a:t>Zdění </a:t>
            </a:r>
            <a:r>
              <a:rPr lang="cs-CZ" dirty="0"/>
              <a:t>ukončeno 28. 10. 2010;</a:t>
            </a: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  <a:noFill/>
          <a:ln/>
        </p:spPr>
        <p:txBody>
          <a:bodyPr/>
          <a:lstStyle/>
          <a:p>
            <a:r>
              <a:rPr lang="cs-CZ" dirty="0"/>
              <a:t>VAPIS QUADRO </a:t>
            </a:r>
            <a:r>
              <a:rPr lang="cs-CZ" dirty="0" smtClean="0"/>
              <a:t>- Bytový </a:t>
            </a:r>
            <a:r>
              <a:rPr lang="cs-CZ" dirty="0"/>
              <a:t>dům </a:t>
            </a:r>
            <a:r>
              <a:rPr lang="cs-CZ" dirty="0" smtClean="0"/>
              <a:t>Beroun</a:t>
            </a:r>
            <a:endParaRPr lang="cs-CZ" dirty="0"/>
          </a:p>
        </p:txBody>
      </p:sp>
      <p:sp>
        <p:nvSpPr>
          <p:cNvPr id="7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103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 dirty="0"/>
              <a:t>BD Beroun, </a:t>
            </a:r>
            <a:r>
              <a:rPr lang="cs-CZ" dirty="0" smtClean="0"/>
              <a:t>časosběrné video</a:t>
            </a:r>
            <a:endParaRPr lang="cs-CZ" u="sng" dirty="0"/>
          </a:p>
        </p:txBody>
      </p:sp>
      <p:pic>
        <p:nvPicPr>
          <p:cNvPr id="2" name="VAPIS DVD - Dvořák návrh 1005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052736"/>
            <a:ext cx="7808868" cy="4464496"/>
          </a:xfrm>
          <a:prstGeom prst="rect">
            <a:avLst/>
          </a:prstGeom>
          <a:effectLst>
            <a:glow rad="101600">
              <a:srgbClr val="009640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95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20. 8. 2010</a:t>
            </a:r>
          </a:p>
        </p:txBody>
      </p:sp>
      <p:pic>
        <p:nvPicPr>
          <p:cNvPr id="265219" name="Picture 3" descr="vapis - 1008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9350"/>
            <a:ext cx="8277225" cy="46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89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7238" y="285750"/>
            <a:ext cx="7918450" cy="550863"/>
          </a:xfrm>
          <a:noFill/>
        </p:spPr>
        <p:txBody>
          <a:bodyPr/>
          <a:lstStyle/>
          <a:p>
            <a:pPr eaLnBrk="1" hangingPunct="1"/>
            <a:r>
              <a:rPr lang="cs-CZ" sz="2400" dirty="0" smtClean="0"/>
              <a:t>Filozofie materiálu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719137" y="1133745"/>
            <a:ext cx="7705725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54250">
              <a:lnSpc>
                <a:spcPct val="125000"/>
              </a:lnSpc>
              <a:spcBef>
                <a:spcPct val="35000"/>
              </a:spcBef>
            </a:pPr>
            <a:r>
              <a:rPr lang="cs-CZ" b="1" dirty="0"/>
              <a:t>při svěření tepelně ochranné funkce vnější obvodové zdi patřičnému tepelnému </a:t>
            </a:r>
            <a:r>
              <a:rPr lang="cs-CZ" b="1" dirty="0" smtClean="0"/>
              <a:t>izolantu, umožňují </a:t>
            </a:r>
            <a:r>
              <a:rPr lang="cs-CZ" b="1" dirty="0"/>
              <a:t>vápenopískové </a:t>
            </a:r>
            <a:r>
              <a:rPr lang="cs-CZ" b="1" dirty="0" smtClean="0"/>
              <a:t>zdicí prvky investorovi získat:</a:t>
            </a:r>
            <a:endParaRPr lang="cs-CZ" b="1" dirty="0"/>
          </a:p>
          <a:p>
            <a:pPr marL="540000" indent="-285750">
              <a:spcBef>
                <a:spcPts val="24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Subtilní nosnou konstrukci a tím</a:t>
            </a:r>
            <a:endParaRPr lang="cs-CZ" b="1" dirty="0"/>
          </a:p>
          <a:p>
            <a:pPr marL="54000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/>
              <a:t>užitnou plochu nebo plochu ke komerčnímu zhodnocení navíc</a:t>
            </a:r>
          </a:p>
          <a:p>
            <a:pPr marL="54000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úspory materiálů a nákladů </a:t>
            </a:r>
            <a:br>
              <a:rPr lang="cs-CZ" b="1" dirty="0" smtClean="0"/>
            </a:br>
            <a:r>
              <a:rPr lang="cs-CZ" dirty="0" smtClean="0"/>
              <a:t>(malta, omítky, čas výstavby)</a:t>
            </a:r>
          </a:p>
          <a:p>
            <a:pPr marL="54000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energeticky úspornou konstrukci prostou tepelných mostů</a:t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cs-CZ" dirty="0" smtClean="0"/>
              <a:t>fungující po celý rok)</a:t>
            </a:r>
            <a:endParaRPr lang="cs-CZ" b="1" dirty="0" smtClean="0"/>
          </a:p>
          <a:p>
            <a:pPr marL="54000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bezvadný objekt z hlediska kvality života v něm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(stabilní mikroklima, ochrana před hlukem vně i uvnitř objektu)</a:t>
            </a:r>
          </a:p>
          <a:p>
            <a:pPr marL="54000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b="1" dirty="0" smtClean="0"/>
              <a:t>zachování a zhodnocení hodnot vložených do objektu</a:t>
            </a:r>
            <a:br>
              <a:rPr lang="cs-CZ" b="1" dirty="0" smtClean="0"/>
            </a:br>
            <a:r>
              <a:rPr lang="cs-CZ" dirty="0" smtClean="0"/>
              <a:t>(objekt bude fungovat stejně i před skončením své životnosti)</a:t>
            </a:r>
            <a:endParaRPr lang="cs-CZ" b="1" dirty="0" smtClean="0"/>
          </a:p>
          <a:p>
            <a:pPr marL="254250">
              <a:spcBef>
                <a:spcPts val="600"/>
              </a:spcBef>
              <a:spcAft>
                <a:spcPts val="600"/>
              </a:spcAft>
            </a:pPr>
            <a:endParaRPr lang="cs-CZ" dirty="0"/>
          </a:p>
        </p:txBody>
      </p:sp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52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25. 8. 2010</a:t>
            </a:r>
          </a:p>
        </p:txBody>
      </p:sp>
      <p:pic>
        <p:nvPicPr>
          <p:cNvPr id="266243" name="Picture 3" descr="vapis - 1008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9350"/>
            <a:ext cx="8277225" cy="46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90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31. 8. 2010</a:t>
            </a:r>
          </a:p>
        </p:txBody>
      </p:sp>
      <p:pic>
        <p:nvPicPr>
          <p:cNvPr id="267267" name="Picture 3" descr="vapis - 100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4589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91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10. 9. 2010</a:t>
            </a:r>
          </a:p>
        </p:txBody>
      </p:sp>
      <p:pic>
        <p:nvPicPr>
          <p:cNvPr id="268291" name="Picture 3" descr="vapis - 1009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9350"/>
            <a:ext cx="8277225" cy="46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92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20. 9. 2010</a:t>
            </a:r>
          </a:p>
        </p:txBody>
      </p:sp>
      <p:pic>
        <p:nvPicPr>
          <p:cNvPr id="269315" name="Picture 3" descr="vapis - 100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44589"/>
            <a:ext cx="82804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93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30. 9. 2010</a:t>
            </a:r>
          </a:p>
        </p:txBody>
      </p:sp>
      <p:pic>
        <p:nvPicPr>
          <p:cNvPr id="270339" name="Picture 3" descr="vapis - 1009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4589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94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10. 10. 2010</a:t>
            </a:r>
          </a:p>
        </p:txBody>
      </p:sp>
      <p:pic>
        <p:nvPicPr>
          <p:cNvPr id="271363" name="Picture 3" descr="vapis - 101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44589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95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20. 10. 2010</a:t>
            </a:r>
          </a:p>
        </p:txBody>
      </p:sp>
      <p:pic>
        <p:nvPicPr>
          <p:cNvPr id="272387" name="Picture 3" descr="vapis - 101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9" y="1144589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96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/>
              <a:t>BD Beroun, stav:   </a:t>
            </a:r>
            <a:r>
              <a:rPr lang="cs-CZ" u="sng"/>
              <a:t>31. 10. 2010</a:t>
            </a:r>
          </a:p>
        </p:txBody>
      </p:sp>
      <p:pic>
        <p:nvPicPr>
          <p:cNvPr id="273411" name="Picture 3" descr="vapis - 10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35064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97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58776"/>
            <a:ext cx="8097839" cy="406400"/>
          </a:xfrm>
        </p:spPr>
        <p:txBody>
          <a:bodyPr/>
          <a:lstStyle/>
          <a:p>
            <a:r>
              <a:rPr lang="cs-CZ" dirty="0"/>
              <a:t>BD Beroun, stav:   </a:t>
            </a:r>
            <a:r>
              <a:rPr lang="cs-CZ" u="sng" dirty="0"/>
              <a:t>01. 12. 2010</a:t>
            </a:r>
          </a:p>
        </p:txBody>
      </p:sp>
      <p:pic>
        <p:nvPicPr>
          <p:cNvPr id="274435" name="Picture 3" descr="vapis - 101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35064"/>
            <a:ext cx="82772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98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3" name="Text Box 25"/>
          <p:cNvSpPr txBox="1">
            <a:spLocks noChangeArrowheads="1"/>
          </p:cNvSpPr>
          <p:nvPr/>
        </p:nvSpPr>
        <p:spPr bwMode="auto">
          <a:xfrm>
            <a:off x="971600" y="5684838"/>
            <a:ext cx="5832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Nízkoenergetický bytový dům Beroun</a:t>
            </a:r>
            <a:endParaRPr lang="en-US" dirty="0"/>
          </a:p>
        </p:txBody>
      </p:sp>
      <p:pic>
        <p:nvPicPr>
          <p:cNvPr id="4098" name="Picture 2" descr="C:\Users\JKux\Documents\AA-Kux\A - VAPIS\Fotky repre\2013 - PROFI stavby v CZ\BD Beroun Košťálkova\_MG_9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4" y="908720"/>
            <a:ext cx="6989612" cy="46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66402" y="6281439"/>
            <a:ext cx="4465638" cy="31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0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altLang="cs-CZ" sz="1100" b="0" dirty="0" smtClean="0"/>
              <a:t>Stránka</a:t>
            </a:r>
            <a:r>
              <a:rPr lang="en-GB" altLang="cs-CZ" sz="1100" b="0" dirty="0" smtClean="0"/>
              <a:t> </a:t>
            </a:r>
            <a:fld id="{EEAF54D1-2000-440D-A550-9ACF8D4BD5FD}" type="slidenum">
              <a:rPr lang="en-GB" altLang="cs-CZ" sz="1100" b="0" smtClean="0"/>
              <a:pPr/>
              <a:t>99</a:t>
            </a:fld>
            <a:r>
              <a:rPr lang="en-GB" altLang="cs-CZ" sz="1100" b="0" dirty="0" smtClean="0"/>
              <a:t> </a:t>
            </a:r>
            <a:endParaRPr lang="cs-CZ" altLang="cs-CZ" sz="1100" b="0" dirty="0" smtClean="0"/>
          </a:p>
          <a:p>
            <a:r>
              <a:rPr lang="cs-CZ" altLang="cs-CZ" sz="1100" dirty="0" smtClean="0"/>
              <a:t>Vápenopískové zdicí prvky VAPIS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9901" y="313606"/>
            <a:ext cx="8097839" cy="406400"/>
          </a:xfrm>
        </p:spPr>
        <p:txBody>
          <a:bodyPr/>
          <a:lstStyle/>
          <a:p>
            <a:r>
              <a:rPr lang="cs-CZ" dirty="0"/>
              <a:t>BD Beroun, stav:  </a:t>
            </a:r>
            <a:r>
              <a:rPr lang="cs-CZ" dirty="0" smtClean="0"/>
              <a:t>hotovo</a:t>
            </a:r>
            <a:endParaRPr lang="cs-CZ" u="sng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88640"/>
            <a:ext cx="792088" cy="3960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Group_Template">
  <a:themeElements>
    <a:clrScheme name="1_Group_Template 13">
      <a:dk1>
        <a:srgbClr val="000000"/>
      </a:dk1>
      <a:lt1>
        <a:srgbClr val="FFFFFF"/>
      </a:lt1>
      <a:dk2>
        <a:srgbClr val="007C36"/>
      </a:dk2>
      <a:lt2>
        <a:srgbClr val="777777"/>
      </a:lt2>
      <a:accent1>
        <a:srgbClr val="C0C0C0"/>
      </a:accent1>
      <a:accent2>
        <a:srgbClr val="74B690"/>
      </a:accent2>
      <a:accent3>
        <a:srgbClr val="FFFFFF"/>
      </a:accent3>
      <a:accent4>
        <a:srgbClr val="000000"/>
      </a:accent4>
      <a:accent5>
        <a:srgbClr val="DCDCDC"/>
      </a:accent5>
      <a:accent6>
        <a:srgbClr val="68A582"/>
      </a:accent6>
      <a:hlink>
        <a:srgbClr val="6386C1"/>
      </a:hlink>
      <a:folHlink>
        <a:srgbClr val="0D386F"/>
      </a:folHlink>
    </a:clrScheme>
    <a:fontScheme name="1_Group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Grou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ou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ou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ou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ou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rou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roup_Template 13">
        <a:dk1>
          <a:srgbClr val="000000"/>
        </a:dk1>
        <a:lt1>
          <a:srgbClr val="FFFFFF"/>
        </a:lt1>
        <a:dk2>
          <a:srgbClr val="007C36"/>
        </a:dk2>
        <a:lt2>
          <a:srgbClr val="777777"/>
        </a:lt2>
        <a:accent1>
          <a:srgbClr val="C0C0C0"/>
        </a:accent1>
        <a:accent2>
          <a:srgbClr val="74B69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68A582"/>
        </a:accent6>
        <a:hlink>
          <a:srgbClr val="6386C1"/>
        </a:hlink>
        <a:folHlink>
          <a:srgbClr val="0D386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4320</TotalTime>
  <Words>3999</Words>
  <Application>Microsoft Office PowerPoint</Application>
  <PresentationFormat>Předvádění na obrazovce (4:3)</PresentationFormat>
  <Paragraphs>1115</Paragraphs>
  <Slides>115</Slides>
  <Notes>97</Notes>
  <HiddenSlides>1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115</vt:i4>
      </vt:variant>
    </vt:vector>
  </HeadingPairs>
  <TitlesOfParts>
    <vt:vector size="116" baseType="lpstr">
      <vt:lpstr>1_Group_Template</vt:lpstr>
      <vt:lpstr>Koordinuj.cz</vt:lpstr>
      <vt:lpstr>Přednášející</vt:lpstr>
      <vt:lpstr>Co to je vápenopískový zdicí prvek?</vt:lpstr>
      <vt:lpstr>Výroba</vt:lpstr>
      <vt:lpstr>Výsledek?</vt:lpstr>
      <vt:lpstr>Vzniká tak materiál, který…</vt:lpstr>
      <vt:lpstr>Filozofie materiálu</vt:lpstr>
      <vt:lpstr>Filozofie materiálu</vt:lpstr>
      <vt:lpstr>Filozofie materiálu</vt:lpstr>
      <vt:lpstr>Filozofie materiálu</vt:lpstr>
      <vt:lpstr>Statika</vt:lpstr>
      <vt:lpstr>Statika</vt:lpstr>
      <vt:lpstr>Statika</vt:lpstr>
      <vt:lpstr>Prezentace aplikace PowerPoint</vt:lpstr>
      <vt:lpstr>Tepelná ochrana</vt:lpstr>
      <vt:lpstr>Tepelná ochrana</vt:lpstr>
      <vt:lpstr>Tepelná ochrana</vt:lpstr>
      <vt:lpstr>Tepelná ochrana – výpočet</vt:lpstr>
      <vt:lpstr>Tepelná ochrana – výpočet</vt:lpstr>
      <vt:lpstr>Tepelná ochrana</vt:lpstr>
      <vt:lpstr>Tepelná ochrana – příklady</vt:lpstr>
      <vt:lpstr>Tepelná akumulace</vt:lpstr>
      <vt:lpstr>Tepelná akumulace</vt:lpstr>
      <vt:lpstr>Faktor difuzního odporu 𝞵</vt:lpstr>
      <vt:lpstr>Tepelná ochrana – difuse </vt:lpstr>
      <vt:lpstr>Tepelná ochrana – kontaktní zateplení                                                         (ETICS)</vt:lpstr>
      <vt:lpstr>Tepelná ochrana</vt:lpstr>
      <vt:lpstr>Konstrukce prostá tepelných mostů: stropy, věnce</vt:lpstr>
      <vt:lpstr>Konstrukce prostá tepelných mostů: nadpraží, překlady, věnec</vt:lpstr>
      <vt:lpstr>Konstrukce prostá tepelných mostů: parapety</vt:lpstr>
      <vt:lpstr>Tepelná ochrana –     IZO vyrovnávací blok</vt:lpstr>
      <vt:lpstr>Prezentace aplikace PowerPoint</vt:lpstr>
      <vt:lpstr>Tepelná ochrana – léto</vt:lpstr>
      <vt:lpstr>Tepelná ochrana – léto</vt:lpstr>
      <vt:lpstr>Tepelná ochrana – detail zastínění</vt:lpstr>
      <vt:lpstr>Tepelná ochrana – detail zastínění</vt:lpstr>
      <vt:lpstr>Zvukově izolační vlastnosti</vt:lpstr>
      <vt:lpstr>Zvukově izolační vlastnosti</vt:lpstr>
      <vt:lpstr>Zvukově izolační vlastnosti</vt:lpstr>
      <vt:lpstr>Zvukově izolační vlastnosti - srovnání</vt:lpstr>
      <vt:lpstr>Zvukově izolační vlastnosti</vt:lpstr>
      <vt:lpstr>Proto je možno:</vt:lpstr>
      <vt:lpstr>Jedná se tedy o univerzální                                  zdicí materiál pro:</vt:lpstr>
      <vt:lpstr>Postavení vápenopískového zdiva</vt:lpstr>
      <vt:lpstr>HEIDELBERGER KALKSANDSTEIN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Výroba – závod Drážďany</vt:lpstr>
      <vt:lpstr>Vápenopísek v ČR</vt:lpstr>
      <vt:lpstr>Sortiment VAPIS</vt:lpstr>
      <vt:lpstr>Sortiment VAPIS</vt:lpstr>
      <vt:lpstr>Sortiment VAPIS</vt:lpstr>
      <vt:lpstr>Sortiment VAPIS</vt:lpstr>
      <vt:lpstr>Bloky VAPIS pro ruční zdění      – tenkovrstvá malta</vt:lpstr>
      <vt:lpstr>Bloky VAPIS pro ruční zdění      – zpracování zdiva</vt:lpstr>
      <vt:lpstr>Bloky VAPIS pro ruční zdění – zpracování zdiva</vt:lpstr>
      <vt:lpstr>Bloky VAPIS pro ruční zdění – zpracování zdiva</vt:lpstr>
      <vt:lpstr>Bloky VAPIS pro ruční zdění – zpracování zdiva</vt:lpstr>
      <vt:lpstr>Bloky VAPIS pro ruční zdění – zpracování zdiva</vt:lpstr>
      <vt:lpstr>Bloky VAPIS pro ruční zdění – zpracování zdiva</vt:lpstr>
      <vt:lpstr>VAPIS QUADRO / QUADRO-E pro strojní zdění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VAPIS QUADRO / QUADRO-E pro strojní zdění</vt:lpstr>
      <vt:lpstr>Prezentace aplikace PowerPoint</vt:lpstr>
      <vt:lpstr>Směrná pracnost zdění - VAPIS QUADRO</vt:lpstr>
      <vt:lpstr>VAPIS QUADRO a QUADRO-E – optimalizace zdiva</vt:lpstr>
      <vt:lpstr>VAPIS QUADRO a QUADRO-E – zpracování zdiva</vt:lpstr>
      <vt:lpstr>VAPIS QUADRO a QUADRO-E – zpracování zdiva</vt:lpstr>
      <vt:lpstr>VAPIS QUADRO a QUADRO-E – zpracování zdiva</vt:lpstr>
      <vt:lpstr>VAPIS QUADRO a QUADRO-E – zpracování zdiva</vt:lpstr>
      <vt:lpstr>VAPIS QUADRO a QUADRO-E – zpracování zdiva</vt:lpstr>
      <vt:lpstr>VAPIS QUADRO a QUADRO-E – zpracování zdiva</vt:lpstr>
      <vt:lpstr>VAPIS QUADRO - Bytový dům Beroun</vt:lpstr>
      <vt:lpstr>VAPIS QUADRO - Bytový dům Beroun</vt:lpstr>
      <vt:lpstr>BD Beroun, časosběrné video</vt:lpstr>
      <vt:lpstr>BD Beroun, stav:   20. 8. 2010</vt:lpstr>
      <vt:lpstr>BD Beroun, stav:   25. 8. 2010</vt:lpstr>
      <vt:lpstr>BD Beroun, stav:   31. 8. 2010</vt:lpstr>
      <vt:lpstr>BD Beroun, stav:   10. 9. 2010</vt:lpstr>
      <vt:lpstr>BD Beroun, stav:   20. 9. 2010</vt:lpstr>
      <vt:lpstr>BD Beroun, stav:   30. 9. 2010</vt:lpstr>
      <vt:lpstr>BD Beroun, stav:   10. 10. 2010</vt:lpstr>
      <vt:lpstr>BD Beroun, stav:   20. 10. 2010</vt:lpstr>
      <vt:lpstr>BD Beroun, stav:   31. 10. 2010</vt:lpstr>
      <vt:lpstr>BD Beroun, stav:   01. 12. 2010</vt:lpstr>
      <vt:lpstr>BD Beroun, stav:  hotovo</vt:lpstr>
      <vt:lpstr>BD Beroun, stav:  hotovo</vt:lpstr>
      <vt:lpstr>BD Beroun, stav:  hotovo</vt:lpstr>
      <vt:lpstr>BD Beroun, stav:  hotovo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HeidelbergCement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MSuchy</dc:creator>
  <cp:lastModifiedBy>Kux, Jiri (Kraluv Dvur) CZE</cp:lastModifiedBy>
  <cp:revision>367</cp:revision>
  <cp:lastPrinted>2013-10-30T16:05:04Z</cp:lastPrinted>
  <dcterms:created xsi:type="dcterms:W3CDTF">2007-12-17T08:13:11Z</dcterms:created>
  <dcterms:modified xsi:type="dcterms:W3CDTF">2018-10-17T12:39:43Z</dcterms:modified>
</cp:coreProperties>
</file>